
<file path=[Content_Types].xml><?xml version="1.0" encoding="utf-8"?>
<Types xmlns="http://schemas.openxmlformats.org/package/2006/content-types">
  <Default Extension="jpeg" ContentType="image/jpe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6" r:id="rId4"/>
  </p:sldMasterIdLst>
  <p:sldIdLst>
    <p:sldId id="257" r:id="rId5"/>
    <p:sldId id="258" r:id="rId6"/>
    <p:sldId id="259" r:id="rId7"/>
    <p:sldId id="260" r:id="rId8"/>
    <p:sldId id="261" r:id="rId9"/>
    <p:sldId id="262" r:id="rId10"/>
    <p:sldId id="263" r:id="rId11"/>
    <p:sldId id="271" r:id="rId12"/>
    <p:sldId id="264" r:id="rId13"/>
    <p:sldId id="265" r:id="rId14"/>
    <p:sldId id="266" r:id="rId15"/>
    <p:sldId id="267" r:id="rId16"/>
    <p:sldId id="268" r:id="rId17"/>
    <p:sldId id="269" r:id="rId18"/>
    <p:sldId id="270"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A8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3" d="100"/>
          <a:sy n="63" d="100"/>
        </p:scale>
        <p:origin x="80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12/2/2023</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58331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B612A279-0833-481D-8C56-F67FD0AC6C50}" type="datetime1">
              <a:rPr lang="en-US" smtClean="0"/>
              <a:t>12/2/2023</a:t>
            </a:fld>
            <a:endParaRPr lang="en-US" dirty="0"/>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72269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6587DA83-5663-4C9C-B9AA-0B40A3DAFF81}" type="datetime1">
              <a:rPr lang="en-US" smtClean="0"/>
              <a:t>12/2/2023</a:t>
            </a:fld>
            <a:endParaRPr lang="en-US" dirty="0"/>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61827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12/2/2023</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92670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12/2/2023</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04162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12/2/2023</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56663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12/2/2023</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68194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12/2/2023</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11860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12/2/2023</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01422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12/2/2023</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933282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12/2/2023</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23267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62D6E202-B606-4609-B914-27C9371A1F6D}" type="datetime1">
              <a:rPr lang="en-US" smtClean="0"/>
              <a:t>12/2/2023</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4982234"/>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47" r:id="rId3"/>
    <p:sldLayoutId id="2147483743" r:id="rId4"/>
    <p:sldLayoutId id="2147483738" r:id="rId5"/>
    <p:sldLayoutId id="2147483732" r:id="rId6"/>
    <p:sldLayoutId id="2147483733" r:id="rId7"/>
    <p:sldLayoutId id="2147483734" r:id="rId8"/>
    <p:sldLayoutId id="2147483735" r:id="rId9"/>
    <p:sldLayoutId id="2147483736" r:id="rId10"/>
    <p:sldLayoutId id="2147483737" r:id="rId11"/>
  </p:sldLayoutIdLst>
  <p:hf sldNum="0" hdr="0" ftr="0" dt="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farmerconnect.apeda.gov.in/Content/APEDA_Agri_Export_Manual_FINAL.pdf"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tmp"/><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A9286AD2-18A9-4868-A4E3-7A2097A208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FD68DA-43BA-4508-8DE2-BA9BB7B2FA5B}"/>
              </a:ext>
            </a:extLst>
          </p:cNvPr>
          <p:cNvSpPr>
            <a:spLocks noGrp="1"/>
          </p:cNvSpPr>
          <p:nvPr>
            <p:ph type="ctrTitle"/>
          </p:nvPr>
        </p:nvSpPr>
        <p:spPr>
          <a:xfrm>
            <a:off x="5289754" y="639097"/>
            <a:ext cx="6253317" cy="3686015"/>
          </a:xfrm>
        </p:spPr>
        <p:txBody>
          <a:bodyPr>
            <a:normAutofit/>
          </a:bodyPr>
          <a:lstStyle/>
          <a:p>
            <a:r>
              <a:rPr lang="en-US" sz="8000" dirty="0"/>
              <a:t>Spices</a:t>
            </a:r>
          </a:p>
        </p:txBody>
      </p:sp>
      <p:sp>
        <p:nvSpPr>
          <p:cNvPr id="3" name="Subtitle 2">
            <a:extLst>
              <a:ext uri="{FF2B5EF4-FFF2-40B4-BE49-F238E27FC236}">
                <a16:creationId xmlns:a16="http://schemas.microsoft.com/office/drawing/2014/main" id="{A8E9CFF2-3777-4FF4-A759-8491175B0B7C}"/>
              </a:ext>
            </a:extLst>
          </p:cNvPr>
          <p:cNvSpPr>
            <a:spLocks noGrp="1"/>
          </p:cNvSpPr>
          <p:nvPr>
            <p:ph type="subTitle" idx="1"/>
          </p:nvPr>
        </p:nvSpPr>
        <p:spPr>
          <a:xfrm>
            <a:off x="5289753" y="4672739"/>
            <a:ext cx="6269347" cy="1021498"/>
          </a:xfrm>
        </p:spPr>
        <p:txBody>
          <a:bodyPr>
            <a:normAutofit/>
          </a:bodyPr>
          <a:lstStyle/>
          <a:p>
            <a:r>
              <a:rPr lang="en-US" sz="2400" dirty="0">
                <a:solidFill>
                  <a:schemeClr val="tx1">
                    <a:lumMod val="85000"/>
                    <a:lumOff val="15000"/>
                  </a:schemeClr>
                </a:solidFill>
              </a:rPr>
              <a:t>The Export route</a:t>
            </a:r>
          </a:p>
        </p:txBody>
      </p:sp>
      <p:pic>
        <p:nvPicPr>
          <p:cNvPr id="5" name="Picture 4" descr="A picture containing building, sitting, bench, side&#10;&#10;Description automatically generated">
            <a:extLst>
              <a:ext uri="{FF2B5EF4-FFF2-40B4-BE49-F238E27FC236}">
                <a16:creationId xmlns:a16="http://schemas.microsoft.com/office/drawing/2014/main" id="{282CF6DD-7FE8-4063-9551-1B7BBCE92ABE}"/>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 y="1"/>
            <a:ext cx="4635315" cy="6857999"/>
          </a:xfrm>
          <a:prstGeom prst="rect">
            <a:avLst/>
          </a:prstGeom>
        </p:spPr>
      </p:pic>
      <p:cxnSp>
        <p:nvCxnSpPr>
          <p:cNvPr id="24" name="Straight Connector 23">
            <a:extLst>
              <a:ext uri="{FF2B5EF4-FFF2-40B4-BE49-F238E27FC236}">
                <a16:creationId xmlns:a16="http://schemas.microsoft.com/office/drawing/2014/main" id="{E7A7CD63-7EC3-44F3-95D0-595C4019FF2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27754" y="4498925"/>
            <a:ext cx="5636107"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37378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3CD85-4DE7-A713-8CDF-4234313AF008}"/>
              </a:ext>
            </a:extLst>
          </p:cNvPr>
          <p:cNvSpPr>
            <a:spLocks noGrp="1"/>
          </p:cNvSpPr>
          <p:nvPr>
            <p:ph type="title"/>
          </p:nvPr>
        </p:nvSpPr>
        <p:spPr/>
        <p:txBody>
          <a:bodyPr/>
          <a:lstStyle/>
          <a:p>
            <a:r>
              <a:rPr lang="en-IN" dirty="0"/>
              <a:t>Spice Export: The IEC Code</a:t>
            </a:r>
          </a:p>
        </p:txBody>
      </p:sp>
      <p:sp>
        <p:nvSpPr>
          <p:cNvPr id="3" name="Content Placeholder 2">
            <a:extLst>
              <a:ext uri="{FF2B5EF4-FFF2-40B4-BE49-F238E27FC236}">
                <a16:creationId xmlns:a16="http://schemas.microsoft.com/office/drawing/2014/main" id="{F36A74F2-AEBC-C050-D009-FD59246C756F}"/>
              </a:ext>
            </a:extLst>
          </p:cNvPr>
          <p:cNvSpPr>
            <a:spLocks noGrp="1"/>
          </p:cNvSpPr>
          <p:nvPr>
            <p:ph idx="1"/>
          </p:nvPr>
        </p:nvSpPr>
        <p:spPr/>
        <p:txBody>
          <a:bodyPr>
            <a:normAutofit/>
          </a:bodyPr>
          <a:lstStyle/>
          <a:p>
            <a:pPr>
              <a:buFont typeface="Wingdings" panose="05000000000000000000" pitchFamily="2" charset="2"/>
              <a:buChar char="Ø"/>
            </a:pPr>
            <a:r>
              <a:rPr lang="en-IN" sz="1800" dirty="0"/>
              <a:t>Import Export Code (IEC): The Prerequisites</a:t>
            </a:r>
          </a:p>
          <a:p>
            <a:pPr lvl="1">
              <a:buFont typeface="Wingdings" panose="05000000000000000000" pitchFamily="2" charset="2"/>
              <a:buChar char="Ø"/>
            </a:pPr>
            <a:r>
              <a:rPr lang="en-IN" sz="1800" dirty="0"/>
              <a:t>A valid PAN issued by Income Tax Department of India is mandatory</a:t>
            </a:r>
          </a:p>
          <a:p>
            <a:pPr lvl="1">
              <a:buFont typeface="Wingdings" panose="05000000000000000000" pitchFamily="2" charset="2"/>
              <a:buChar char="Ø"/>
            </a:pPr>
            <a:endParaRPr lang="en-IN" sz="1800" dirty="0"/>
          </a:p>
          <a:p>
            <a:pPr lvl="1">
              <a:buFont typeface="Wingdings" panose="05000000000000000000" pitchFamily="2" charset="2"/>
              <a:buChar char="Ø"/>
            </a:pPr>
            <a:r>
              <a:rPr lang="en-IN" sz="1800" dirty="0"/>
              <a:t>Bank account in the name of the firm or individual, as IEC certificate is issued in the name of applicant</a:t>
            </a:r>
          </a:p>
          <a:p>
            <a:pPr lvl="1">
              <a:buFont typeface="Wingdings" panose="05000000000000000000" pitchFamily="2" charset="2"/>
              <a:buChar char="Ø"/>
            </a:pPr>
            <a:endParaRPr lang="en-IN" sz="1800" dirty="0"/>
          </a:p>
          <a:p>
            <a:pPr lvl="1">
              <a:buFont typeface="Wingdings" panose="05000000000000000000" pitchFamily="2" charset="2"/>
              <a:buChar char="Ø"/>
            </a:pPr>
            <a:r>
              <a:rPr lang="en-IN" sz="1800" dirty="0"/>
              <a:t>Business entity should be registered under the Registrar of Companies</a:t>
            </a:r>
          </a:p>
          <a:p>
            <a:pPr lvl="1">
              <a:buFont typeface="Wingdings" panose="05000000000000000000" pitchFamily="2" charset="2"/>
              <a:buChar char="Ø"/>
            </a:pPr>
            <a:endParaRPr lang="en-IN" sz="1800" dirty="0"/>
          </a:p>
          <a:p>
            <a:pPr lvl="1">
              <a:buFont typeface="Wingdings" panose="05000000000000000000" pitchFamily="2" charset="2"/>
              <a:buChar char="Ø"/>
            </a:pPr>
            <a:r>
              <a:rPr lang="en-IN" sz="1800" dirty="0"/>
              <a:t>Applicant needs to submit documents such as identity proof, address proof and detail of business entity to the DGFT office </a:t>
            </a:r>
          </a:p>
        </p:txBody>
      </p:sp>
    </p:spTree>
    <p:extLst>
      <p:ext uri="{BB962C8B-B14F-4D97-AF65-F5344CB8AC3E}">
        <p14:creationId xmlns:p14="http://schemas.microsoft.com/office/powerpoint/2010/main" val="33894347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3CD85-4DE7-A713-8CDF-4234313AF008}"/>
              </a:ext>
            </a:extLst>
          </p:cNvPr>
          <p:cNvSpPr>
            <a:spLocks noGrp="1"/>
          </p:cNvSpPr>
          <p:nvPr>
            <p:ph type="title"/>
          </p:nvPr>
        </p:nvSpPr>
        <p:spPr/>
        <p:txBody>
          <a:bodyPr/>
          <a:lstStyle/>
          <a:p>
            <a:r>
              <a:rPr lang="en-IN" dirty="0"/>
              <a:t>Spice Export: The IEC Code</a:t>
            </a:r>
          </a:p>
        </p:txBody>
      </p:sp>
      <p:sp>
        <p:nvSpPr>
          <p:cNvPr id="3" name="Content Placeholder 2">
            <a:extLst>
              <a:ext uri="{FF2B5EF4-FFF2-40B4-BE49-F238E27FC236}">
                <a16:creationId xmlns:a16="http://schemas.microsoft.com/office/drawing/2014/main" id="{F36A74F2-AEBC-C050-D009-FD59246C756F}"/>
              </a:ext>
            </a:extLst>
          </p:cNvPr>
          <p:cNvSpPr>
            <a:spLocks noGrp="1"/>
          </p:cNvSpPr>
          <p:nvPr>
            <p:ph idx="1"/>
          </p:nvPr>
        </p:nvSpPr>
        <p:spPr/>
        <p:txBody>
          <a:bodyPr>
            <a:normAutofit/>
          </a:bodyPr>
          <a:lstStyle/>
          <a:p>
            <a:pPr>
              <a:buFont typeface="Wingdings" panose="05000000000000000000" pitchFamily="2" charset="2"/>
              <a:buChar char="Ø"/>
            </a:pPr>
            <a:r>
              <a:rPr lang="en-IN" sz="1800" dirty="0"/>
              <a:t>How to apply IEC Code?</a:t>
            </a:r>
          </a:p>
          <a:p>
            <a:pPr marL="0" indent="0">
              <a:buNone/>
            </a:pPr>
            <a:r>
              <a:rPr lang="en-IN" sz="1800" b="1" dirty="0"/>
              <a:t>To know the process of application step by step click on the link below:</a:t>
            </a:r>
          </a:p>
          <a:p>
            <a:pPr marL="0" indent="0">
              <a:buNone/>
            </a:pPr>
            <a:r>
              <a:rPr lang="pt-BR" dirty="0">
                <a:hlinkClick r:id="rId2"/>
              </a:rPr>
              <a:t>APEDA_Agri_Export_Manual_FINAL.pdf</a:t>
            </a:r>
            <a:endParaRPr lang="en-IN" b="1" dirty="0"/>
          </a:p>
        </p:txBody>
      </p:sp>
    </p:spTree>
    <p:extLst>
      <p:ext uri="{BB962C8B-B14F-4D97-AF65-F5344CB8AC3E}">
        <p14:creationId xmlns:p14="http://schemas.microsoft.com/office/powerpoint/2010/main" val="29177620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3CD85-4DE7-A713-8CDF-4234313AF008}"/>
              </a:ext>
            </a:extLst>
          </p:cNvPr>
          <p:cNvSpPr>
            <a:spLocks noGrp="1"/>
          </p:cNvSpPr>
          <p:nvPr>
            <p:ph type="title"/>
          </p:nvPr>
        </p:nvSpPr>
        <p:spPr/>
        <p:txBody>
          <a:bodyPr/>
          <a:lstStyle/>
          <a:p>
            <a:r>
              <a:rPr lang="en-IN" dirty="0"/>
              <a:t>Spice Export: RCMC</a:t>
            </a:r>
          </a:p>
        </p:txBody>
      </p:sp>
      <p:sp>
        <p:nvSpPr>
          <p:cNvPr id="3" name="Content Placeholder 2">
            <a:extLst>
              <a:ext uri="{FF2B5EF4-FFF2-40B4-BE49-F238E27FC236}">
                <a16:creationId xmlns:a16="http://schemas.microsoft.com/office/drawing/2014/main" id="{F36A74F2-AEBC-C050-D009-FD59246C756F}"/>
              </a:ext>
            </a:extLst>
          </p:cNvPr>
          <p:cNvSpPr>
            <a:spLocks noGrp="1"/>
          </p:cNvSpPr>
          <p:nvPr>
            <p:ph idx="1"/>
          </p:nvPr>
        </p:nvSpPr>
        <p:spPr/>
        <p:txBody>
          <a:bodyPr>
            <a:normAutofit fontScale="92500" lnSpcReduction="10000"/>
          </a:bodyPr>
          <a:lstStyle/>
          <a:p>
            <a:pPr>
              <a:buFont typeface="Wingdings" panose="05000000000000000000" pitchFamily="2" charset="2"/>
              <a:buChar char="Ø"/>
            </a:pPr>
            <a:r>
              <a:rPr lang="en-IN" dirty="0"/>
              <a:t>Registration-Cum-Membership Certificate: The Online Registration Process</a:t>
            </a:r>
          </a:p>
          <a:p>
            <a:pPr>
              <a:buFont typeface="Wingdings" panose="05000000000000000000" pitchFamily="2" charset="2"/>
              <a:buChar char="Ø"/>
            </a:pPr>
            <a:r>
              <a:rPr lang="en-US" dirty="0"/>
              <a:t>Sign-up through the APEDA Website. (Click on "Register as Member" link on the Home Page)”</a:t>
            </a:r>
          </a:p>
          <a:p>
            <a:pPr>
              <a:buFont typeface="Wingdings" panose="05000000000000000000" pitchFamily="2" charset="2"/>
              <a:buChar char="Ø"/>
            </a:pPr>
            <a:r>
              <a:rPr lang="en-US" dirty="0"/>
              <a:t>The exporter require to first enter the basic detail, IE CODE, Email ID &amp; Mobile number and submit.</a:t>
            </a:r>
          </a:p>
          <a:p>
            <a:pPr>
              <a:buFont typeface="Wingdings" panose="05000000000000000000" pitchFamily="2" charset="2"/>
              <a:buChar char="Ø"/>
            </a:pPr>
            <a:r>
              <a:rPr lang="en-US" dirty="0"/>
              <a:t>An OTP (One Time Password) for confirming the details will be sent on E-mail and Mobile number. Exporter should enter the OTP of mobile and E-mail on the verification screen to verify the both and click on Submit to proceed for application. </a:t>
            </a:r>
          </a:p>
          <a:p>
            <a:pPr>
              <a:buFont typeface="Wingdings" panose="05000000000000000000" pitchFamily="2" charset="2"/>
              <a:buChar char="Ø"/>
            </a:pPr>
            <a:r>
              <a:rPr lang="en-US" dirty="0"/>
              <a:t>After verification confirmation, exporter will require to fill online application and upload the required documents. The documents should be in the JPEG, PDF or PNG formats only. The exporter should enter all required information carefully and ensure correct information is submitted in the online application form. </a:t>
            </a:r>
            <a:endParaRPr lang="en-IN" dirty="0"/>
          </a:p>
        </p:txBody>
      </p:sp>
    </p:spTree>
    <p:extLst>
      <p:ext uri="{BB962C8B-B14F-4D97-AF65-F5344CB8AC3E}">
        <p14:creationId xmlns:p14="http://schemas.microsoft.com/office/powerpoint/2010/main" val="39951207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3CD85-4DE7-A713-8CDF-4234313AF008}"/>
              </a:ext>
            </a:extLst>
          </p:cNvPr>
          <p:cNvSpPr>
            <a:spLocks noGrp="1"/>
          </p:cNvSpPr>
          <p:nvPr>
            <p:ph type="title"/>
          </p:nvPr>
        </p:nvSpPr>
        <p:spPr/>
        <p:txBody>
          <a:bodyPr/>
          <a:lstStyle/>
          <a:p>
            <a:r>
              <a:rPr lang="en-IN" dirty="0"/>
              <a:t>Spice Export: RCMC</a:t>
            </a:r>
          </a:p>
        </p:txBody>
      </p:sp>
      <p:sp>
        <p:nvSpPr>
          <p:cNvPr id="3" name="Content Placeholder 2">
            <a:extLst>
              <a:ext uri="{FF2B5EF4-FFF2-40B4-BE49-F238E27FC236}">
                <a16:creationId xmlns:a16="http://schemas.microsoft.com/office/drawing/2014/main" id="{F36A74F2-AEBC-C050-D009-FD59246C756F}"/>
              </a:ext>
            </a:extLst>
          </p:cNvPr>
          <p:cNvSpPr>
            <a:spLocks noGrp="1"/>
          </p:cNvSpPr>
          <p:nvPr>
            <p:ph idx="1"/>
          </p:nvPr>
        </p:nvSpPr>
        <p:spPr/>
        <p:txBody>
          <a:bodyPr>
            <a:normAutofit/>
          </a:bodyPr>
          <a:lstStyle/>
          <a:p>
            <a:pPr>
              <a:buFont typeface="Wingdings" panose="05000000000000000000" pitchFamily="2" charset="2"/>
              <a:buChar char="Ø"/>
            </a:pPr>
            <a:r>
              <a:rPr lang="en-US" sz="1800" dirty="0"/>
              <a:t>On-line application can be completed in one or more sessions by revisiting the website using the assigned OTP (One Time Password) of E-mail and Mobile. After filling the fields, the exporter can save the information in between by using the Save button. The exporter can edit the filled data until online payment is not made. </a:t>
            </a:r>
          </a:p>
          <a:p>
            <a:pPr>
              <a:buFont typeface="Wingdings" panose="05000000000000000000" pitchFamily="2" charset="2"/>
              <a:buChar char="Ø"/>
            </a:pPr>
            <a:r>
              <a:rPr lang="en-US" sz="1800" dirty="0"/>
              <a:t>The exporter may submit registration fees of Rs. 5000/- excluding taxes = Rs. 5900/- (with GST) may be made through any of the following modes:- Online  Credit Card(MasterCard and Visa) Debit Card (MasterCard and Visa) Offline  Demand draft in favor of “APEDA” payable at respective cities of APEDA offices (Note :- APEDA GST No. – 07AAAJA1150H1ZU)</a:t>
            </a:r>
            <a:endParaRPr lang="en-IN" sz="1800" dirty="0"/>
          </a:p>
        </p:txBody>
      </p:sp>
    </p:spTree>
    <p:extLst>
      <p:ext uri="{BB962C8B-B14F-4D97-AF65-F5344CB8AC3E}">
        <p14:creationId xmlns:p14="http://schemas.microsoft.com/office/powerpoint/2010/main" val="16587243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3CD85-4DE7-A713-8CDF-4234313AF008}"/>
              </a:ext>
            </a:extLst>
          </p:cNvPr>
          <p:cNvSpPr>
            <a:spLocks noGrp="1"/>
          </p:cNvSpPr>
          <p:nvPr>
            <p:ph type="title"/>
          </p:nvPr>
        </p:nvSpPr>
        <p:spPr/>
        <p:txBody>
          <a:bodyPr/>
          <a:lstStyle/>
          <a:p>
            <a:r>
              <a:rPr lang="en-IN" dirty="0"/>
              <a:t>Spice Export: RCMC</a:t>
            </a:r>
          </a:p>
        </p:txBody>
      </p:sp>
      <p:sp>
        <p:nvSpPr>
          <p:cNvPr id="3" name="Content Placeholder 2">
            <a:extLst>
              <a:ext uri="{FF2B5EF4-FFF2-40B4-BE49-F238E27FC236}">
                <a16:creationId xmlns:a16="http://schemas.microsoft.com/office/drawing/2014/main" id="{F36A74F2-AEBC-C050-D009-FD59246C756F}"/>
              </a:ext>
            </a:extLst>
          </p:cNvPr>
          <p:cNvSpPr>
            <a:spLocks noGrp="1"/>
          </p:cNvSpPr>
          <p:nvPr>
            <p:ph idx="1"/>
          </p:nvPr>
        </p:nvSpPr>
        <p:spPr/>
        <p:txBody>
          <a:bodyPr>
            <a:normAutofit/>
          </a:bodyPr>
          <a:lstStyle/>
          <a:p>
            <a:pPr>
              <a:buFont typeface="Wingdings" panose="05000000000000000000" pitchFamily="2" charset="2"/>
              <a:buChar char="Ø"/>
            </a:pPr>
            <a:r>
              <a:rPr lang="en-US" sz="1800" dirty="0"/>
              <a:t>After completion of Payment process an application number will be generated. Please note the application number for future reference.</a:t>
            </a:r>
          </a:p>
          <a:p>
            <a:pPr>
              <a:buFont typeface="Wingdings" panose="05000000000000000000" pitchFamily="2" charset="2"/>
              <a:buChar char="Ø"/>
            </a:pPr>
            <a:r>
              <a:rPr lang="en-US" sz="1800" dirty="0"/>
              <a:t>On issuance of RCMC, Login detail is sent to the registered email of the exporter. The Exporter may login in to their account through “Exporter Login” link given at APEDA website. </a:t>
            </a:r>
          </a:p>
          <a:p>
            <a:pPr>
              <a:buFont typeface="Wingdings" panose="05000000000000000000" pitchFamily="2" charset="2"/>
              <a:buChar char="Ø"/>
            </a:pPr>
            <a:r>
              <a:rPr lang="en-US" sz="1800" dirty="0"/>
              <a:t>The exporter can view the status of the RCMC application by clicking the "Track Application" link to view the status of application by submitting the IE Code and Application number until it is issued</a:t>
            </a:r>
          </a:p>
          <a:p>
            <a:pPr marL="0" indent="0">
              <a:buNone/>
            </a:pPr>
            <a:endParaRPr lang="en-IN" dirty="0"/>
          </a:p>
        </p:txBody>
      </p:sp>
    </p:spTree>
    <p:extLst>
      <p:ext uri="{BB962C8B-B14F-4D97-AF65-F5344CB8AC3E}">
        <p14:creationId xmlns:p14="http://schemas.microsoft.com/office/powerpoint/2010/main" val="21481591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3CD85-4DE7-A713-8CDF-4234313AF008}"/>
              </a:ext>
            </a:extLst>
          </p:cNvPr>
          <p:cNvSpPr>
            <a:spLocks noGrp="1"/>
          </p:cNvSpPr>
          <p:nvPr>
            <p:ph type="title"/>
          </p:nvPr>
        </p:nvSpPr>
        <p:spPr/>
        <p:txBody>
          <a:bodyPr/>
          <a:lstStyle/>
          <a:p>
            <a:r>
              <a:rPr lang="en-IN" dirty="0"/>
              <a:t>Spice Export: RCMC</a:t>
            </a:r>
          </a:p>
        </p:txBody>
      </p:sp>
      <p:sp>
        <p:nvSpPr>
          <p:cNvPr id="3" name="Content Placeholder 2">
            <a:extLst>
              <a:ext uri="{FF2B5EF4-FFF2-40B4-BE49-F238E27FC236}">
                <a16:creationId xmlns:a16="http://schemas.microsoft.com/office/drawing/2014/main" id="{F36A74F2-AEBC-C050-D009-FD59246C756F}"/>
              </a:ext>
            </a:extLst>
          </p:cNvPr>
          <p:cNvSpPr>
            <a:spLocks noGrp="1"/>
          </p:cNvSpPr>
          <p:nvPr>
            <p:ph idx="1"/>
          </p:nvPr>
        </p:nvSpPr>
        <p:spPr/>
        <p:txBody>
          <a:bodyPr>
            <a:normAutofit/>
          </a:bodyPr>
          <a:lstStyle/>
          <a:p>
            <a:pPr>
              <a:buFont typeface="Wingdings" panose="05000000000000000000" pitchFamily="2" charset="2"/>
              <a:buChar char="Ø"/>
            </a:pPr>
            <a:r>
              <a:rPr lang="en-US" sz="1800" dirty="0"/>
              <a:t>Following documents are required with application form:</a:t>
            </a:r>
          </a:p>
          <a:p>
            <a:pPr lvl="1">
              <a:buFont typeface="Wingdings" panose="05000000000000000000" pitchFamily="2" charset="2"/>
              <a:buChar char="Ø"/>
            </a:pPr>
            <a:r>
              <a:rPr lang="en-US" sz="1800" dirty="0"/>
              <a:t> 1. Self-certified copy of Import-Export code issued by D.G.F.T. </a:t>
            </a:r>
          </a:p>
          <a:p>
            <a:pPr lvl="1">
              <a:buFont typeface="Wingdings" panose="05000000000000000000" pitchFamily="2" charset="2"/>
              <a:buChar char="Ø"/>
            </a:pPr>
            <a:r>
              <a:rPr lang="en-US" sz="1800" dirty="0"/>
              <a:t>2. Bank Certificate duly signed by the authorities.</a:t>
            </a:r>
          </a:p>
          <a:p>
            <a:pPr lvl="1">
              <a:buFont typeface="Wingdings" panose="05000000000000000000" pitchFamily="2" charset="2"/>
              <a:buChar char="Ø"/>
            </a:pPr>
            <a:r>
              <a:rPr lang="en-US" sz="1800" dirty="0"/>
              <a:t> 3. In case the exporter desired to register as Manufacturer Exporter, they should furnish a self attested copy of the registration of the company with the relevant certification agencies for the products given</a:t>
            </a:r>
          </a:p>
          <a:p>
            <a:pPr>
              <a:buFont typeface="Wingdings" panose="05000000000000000000" pitchFamily="2" charset="2"/>
              <a:buChar char="Ø"/>
            </a:pPr>
            <a:r>
              <a:rPr lang="en-US" sz="1800" dirty="0"/>
              <a:t>After the approval of RCMC from APEDA officials, exporter may take printout of their Certificate through their APEDA Login under the heading of “View RCMC Certificate” under RCMC Menu</a:t>
            </a:r>
          </a:p>
          <a:p>
            <a:pPr lvl="1">
              <a:buFont typeface="Wingdings" panose="05000000000000000000" pitchFamily="2" charset="2"/>
              <a:buChar char="Ø"/>
            </a:pPr>
            <a:endParaRPr lang="en-IN" sz="1800" dirty="0"/>
          </a:p>
        </p:txBody>
      </p:sp>
    </p:spTree>
    <p:extLst>
      <p:ext uri="{BB962C8B-B14F-4D97-AF65-F5344CB8AC3E}">
        <p14:creationId xmlns:p14="http://schemas.microsoft.com/office/powerpoint/2010/main" val="24085454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3CD85-4DE7-A713-8CDF-4234313AF008}"/>
              </a:ext>
            </a:extLst>
          </p:cNvPr>
          <p:cNvSpPr>
            <a:spLocks noGrp="1"/>
          </p:cNvSpPr>
          <p:nvPr>
            <p:ph type="title"/>
          </p:nvPr>
        </p:nvSpPr>
        <p:spPr/>
        <p:txBody>
          <a:bodyPr/>
          <a:lstStyle/>
          <a:p>
            <a:r>
              <a:rPr lang="en-IN" dirty="0"/>
              <a:t>Spice Export: FSSAI</a:t>
            </a:r>
          </a:p>
        </p:txBody>
      </p:sp>
      <p:sp>
        <p:nvSpPr>
          <p:cNvPr id="3" name="Content Placeholder 2">
            <a:extLst>
              <a:ext uri="{FF2B5EF4-FFF2-40B4-BE49-F238E27FC236}">
                <a16:creationId xmlns:a16="http://schemas.microsoft.com/office/drawing/2014/main" id="{F36A74F2-AEBC-C050-D009-FD59246C756F}"/>
              </a:ext>
            </a:extLst>
          </p:cNvPr>
          <p:cNvSpPr>
            <a:spLocks noGrp="1"/>
          </p:cNvSpPr>
          <p:nvPr>
            <p:ph idx="1"/>
          </p:nvPr>
        </p:nvSpPr>
        <p:spPr/>
        <p:txBody>
          <a:bodyPr>
            <a:normAutofit/>
          </a:bodyPr>
          <a:lstStyle/>
          <a:p>
            <a:pPr>
              <a:buFont typeface="Wingdings" panose="05000000000000000000" pitchFamily="2" charset="2"/>
              <a:buChar char="Ø"/>
            </a:pPr>
            <a:r>
              <a:rPr lang="en-US" sz="1800" b="0" i="0" dirty="0">
                <a:solidFill>
                  <a:srgbClr val="666666"/>
                </a:solidFill>
                <a:effectLst/>
              </a:rPr>
              <a:t>The spice manufacturers are required to obtain FSSAI license for spices to produce the spices for the commercial purpose</a:t>
            </a:r>
          </a:p>
          <a:p>
            <a:pPr>
              <a:buFont typeface="Wingdings" panose="05000000000000000000" pitchFamily="2" charset="2"/>
              <a:buChar char="Ø"/>
            </a:pPr>
            <a:r>
              <a:rPr lang="en-US" sz="1800" b="0" i="0" dirty="0">
                <a:solidFill>
                  <a:srgbClr val="666666"/>
                </a:solidFill>
                <a:effectLst/>
              </a:rPr>
              <a:t>In the case of export, the manufacturers also require to avail of the </a:t>
            </a:r>
            <a:r>
              <a:rPr lang="en-US" sz="1800" b="1" dirty="0">
                <a:solidFill>
                  <a:srgbClr val="0D6EFD"/>
                </a:solidFill>
              </a:rPr>
              <a:t>FSSAI Central License</a:t>
            </a:r>
          </a:p>
          <a:p>
            <a:pPr>
              <a:buFont typeface="Wingdings" panose="05000000000000000000" pitchFamily="2" charset="2"/>
              <a:buChar char="Ø"/>
            </a:pPr>
            <a:r>
              <a:rPr lang="en-US" sz="1800" b="0" i="0" dirty="0">
                <a:solidFill>
                  <a:srgbClr val="666666"/>
                </a:solidFill>
                <a:effectLst/>
              </a:rPr>
              <a:t>Standards of 30 spices and condiments including Cassia, Cumin, Cardamom, Cloves, chilies, cinnamon are mentioned in the </a:t>
            </a:r>
            <a:r>
              <a:rPr lang="en-US" sz="1800" b="1" i="0" dirty="0">
                <a:solidFill>
                  <a:srgbClr val="666666"/>
                </a:solidFill>
                <a:effectLst/>
              </a:rPr>
              <a:t>Food Safety and Standards Regulation’ 2011</a:t>
            </a:r>
            <a:endParaRPr lang="en-US" sz="1800" b="1" i="0" dirty="0">
              <a:solidFill>
                <a:srgbClr val="0D6EFD"/>
              </a:solidFill>
              <a:effectLst/>
            </a:endParaRPr>
          </a:p>
          <a:p>
            <a:pPr>
              <a:buFont typeface="Wingdings" panose="05000000000000000000" pitchFamily="2" charset="2"/>
              <a:buChar char="Ø"/>
            </a:pPr>
            <a:r>
              <a:rPr lang="en-US" sz="1800" b="0" i="0" dirty="0">
                <a:solidFill>
                  <a:srgbClr val="666666"/>
                </a:solidFill>
                <a:effectLst/>
              </a:rPr>
              <a:t>According to the FSSAI regulations, the sale of powered spices &amp; condiments in loose form is strictly forbidden</a:t>
            </a:r>
          </a:p>
          <a:p>
            <a:pPr>
              <a:buFont typeface="Wingdings" panose="05000000000000000000" pitchFamily="2" charset="2"/>
              <a:buChar char="Ø"/>
            </a:pPr>
            <a:endParaRPr lang="en-US" b="1" dirty="0">
              <a:solidFill>
                <a:srgbClr val="0D6EFD"/>
              </a:solidFill>
              <a:latin typeface="Inter"/>
            </a:endParaRPr>
          </a:p>
          <a:p>
            <a:pPr>
              <a:buFont typeface="Wingdings" panose="05000000000000000000" pitchFamily="2" charset="2"/>
              <a:buChar char="Ø"/>
            </a:pPr>
            <a:endParaRPr lang="en-US" sz="1800" u="none" strike="noStrike" dirty="0">
              <a:solidFill>
                <a:srgbClr val="666666"/>
              </a:solidFill>
              <a:latin typeface="Inter"/>
            </a:endParaRPr>
          </a:p>
          <a:p>
            <a:pPr>
              <a:buFont typeface="Wingdings" panose="05000000000000000000" pitchFamily="2" charset="2"/>
              <a:buChar char="Ø"/>
            </a:pPr>
            <a:endParaRPr lang="en-IN" dirty="0"/>
          </a:p>
        </p:txBody>
      </p:sp>
    </p:spTree>
    <p:extLst>
      <p:ext uri="{BB962C8B-B14F-4D97-AF65-F5344CB8AC3E}">
        <p14:creationId xmlns:p14="http://schemas.microsoft.com/office/powerpoint/2010/main" val="31571753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3CD85-4DE7-A713-8CDF-4234313AF008}"/>
              </a:ext>
            </a:extLst>
          </p:cNvPr>
          <p:cNvSpPr>
            <a:spLocks noGrp="1"/>
          </p:cNvSpPr>
          <p:nvPr>
            <p:ph type="title"/>
          </p:nvPr>
        </p:nvSpPr>
        <p:spPr/>
        <p:txBody>
          <a:bodyPr/>
          <a:lstStyle/>
          <a:p>
            <a:r>
              <a:rPr lang="en-IN" dirty="0"/>
              <a:t>Spice Export: Types of FSSAI for Spices</a:t>
            </a:r>
          </a:p>
        </p:txBody>
      </p:sp>
      <p:sp>
        <p:nvSpPr>
          <p:cNvPr id="3" name="Content Placeholder 2">
            <a:extLst>
              <a:ext uri="{FF2B5EF4-FFF2-40B4-BE49-F238E27FC236}">
                <a16:creationId xmlns:a16="http://schemas.microsoft.com/office/drawing/2014/main" id="{F36A74F2-AEBC-C050-D009-FD59246C756F}"/>
              </a:ext>
            </a:extLst>
          </p:cNvPr>
          <p:cNvSpPr>
            <a:spLocks noGrp="1"/>
          </p:cNvSpPr>
          <p:nvPr>
            <p:ph idx="1"/>
          </p:nvPr>
        </p:nvSpPr>
        <p:spPr/>
        <p:txBody>
          <a:bodyPr>
            <a:normAutofit lnSpcReduction="10000"/>
          </a:bodyPr>
          <a:lstStyle/>
          <a:p>
            <a:pPr>
              <a:buFont typeface="Wingdings" panose="05000000000000000000" pitchFamily="2" charset="2"/>
              <a:buChar char="Ø"/>
            </a:pPr>
            <a:r>
              <a:rPr lang="en-US" b="0" i="0" dirty="0">
                <a:solidFill>
                  <a:srgbClr val="666666"/>
                </a:solidFill>
                <a:effectLst/>
              </a:rPr>
              <a:t>There are three type of FSSAI license for spices available to the FBOs in India, which are as follow:</a:t>
            </a:r>
          </a:p>
          <a:p>
            <a:pPr marL="0" indent="0">
              <a:buNone/>
            </a:pPr>
            <a:r>
              <a:rPr lang="en-IN" b="1" dirty="0">
                <a:solidFill>
                  <a:srgbClr val="000000"/>
                </a:solidFill>
              </a:rPr>
              <a:t>  </a:t>
            </a:r>
            <a:r>
              <a:rPr lang="en-IN" b="1" i="0" dirty="0">
                <a:solidFill>
                  <a:srgbClr val="000000"/>
                </a:solidFill>
                <a:effectLst/>
              </a:rPr>
              <a:t>Basic FSSAI Registration: </a:t>
            </a:r>
            <a:r>
              <a:rPr lang="en-US" b="0" i="0" dirty="0">
                <a:solidFill>
                  <a:srgbClr val="666666"/>
                </a:solidFill>
                <a:effectLst/>
              </a:rPr>
              <a:t>FSSAI Food safety Registration is a must-have requirement for anyone who is willing to establish a food business. The FSSAI license not only regulates the manufacturing of the edible item but also supervises processing and distribution of the same to ensure the safety of the individual who will ultimately be going to consume it. </a:t>
            </a:r>
            <a:endParaRPr lang="en-US" i="0" dirty="0">
              <a:solidFill>
                <a:srgbClr val="666666"/>
              </a:solidFill>
              <a:effectLst/>
            </a:endParaRPr>
          </a:p>
          <a:p>
            <a:pPr algn="l"/>
            <a:r>
              <a:rPr lang="en-IN" b="1" i="0" dirty="0">
                <a:solidFill>
                  <a:srgbClr val="000000"/>
                </a:solidFill>
                <a:effectLst/>
              </a:rPr>
              <a:t>State FSSAI License Registration: </a:t>
            </a:r>
            <a:r>
              <a:rPr lang="en-US" b="0" i="0" dirty="0">
                <a:solidFill>
                  <a:srgbClr val="666666"/>
                </a:solidFill>
                <a:effectLst/>
              </a:rPr>
              <a:t>Businesses having yearly revenue between Rs 12 lakhs to 20 crores can opt for the FSSAI state license.</a:t>
            </a:r>
          </a:p>
          <a:p>
            <a:pPr algn="l"/>
            <a:r>
              <a:rPr lang="en-US" b="0" i="0" dirty="0">
                <a:solidFill>
                  <a:srgbClr val="666666"/>
                </a:solidFill>
                <a:effectLst/>
              </a:rPr>
              <a:t>Food business operators (FBOs), transporters, distributors, storage units, are however required to avail of the</a:t>
            </a:r>
            <a:r>
              <a:rPr lang="en-US" b="1" dirty="0">
                <a:solidFill>
                  <a:srgbClr val="0A58CA"/>
                </a:solidFill>
              </a:rPr>
              <a:t> FSSAI State License Registration</a:t>
            </a:r>
            <a:endParaRPr lang="en-US" b="0" i="0" dirty="0">
              <a:solidFill>
                <a:srgbClr val="666666"/>
              </a:solidFill>
              <a:effectLst/>
            </a:endParaRPr>
          </a:p>
          <a:p>
            <a:pPr>
              <a:buFont typeface="Wingdings" panose="05000000000000000000" pitchFamily="2" charset="2"/>
              <a:buChar char="Ø"/>
            </a:pPr>
            <a:endParaRPr lang="en-IN" b="1" i="0" dirty="0">
              <a:solidFill>
                <a:srgbClr val="000000"/>
              </a:solidFill>
              <a:effectLst/>
              <a:latin typeface="Inter"/>
            </a:endParaRPr>
          </a:p>
          <a:p>
            <a:pPr>
              <a:buFont typeface="Wingdings" panose="05000000000000000000" pitchFamily="2" charset="2"/>
              <a:buChar char="Ø"/>
            </a:pPr>
            <a:endParaRPr lang="en-IN" b="1" i="0" dirty="0">
              <a:solidFill>
                <a:srgbClr val="000000"/>
              </a:solidFill>
              <a:effectLst/>
              <a:latin typeface="Inter"/>
            </a:endParaRPr>
          </a:p>
          <a:p>
            <a:pPr>
              <a:buFont typeface="Wingdings" panose="05000000000000000000" pitchFamily="2" charset="2"/>
              <a:buChar char="Ø"/>
            </a:pPr>
            <a:endParaRPr lang="en-US" b="1" dirty="0">
              <a:solidFill>
                <a:srgbClr val="0D6EFD"/>
              </a:solidFill>
              <a:latin typeface="Inter"/>
            </a:endParaRPr>
          </a:p>
          <a:p>
            <a:pPr>
              <a:buFont typeface="Wingdings" panose="05000000000000000000" pitchFamily="2" charset="2"/>
              <a:buChar char="Ø"/>
            </a:pPr>
            <a:endParaRPr lang="en-US" sz="1800" u="none" strike="noStrike" dirty="0">
              <a:solidFill>
                <a:srgbClr val="666666"/>
              </a:solidFill>
              <a:latin typeface="Inter"/>
            </a:endParaRPr>
          </a:p>
          <a:p>
            <a:pPr>
              <a:buFont typeface="Wingdings" panose="05000000000000000000" pitchFamily="2" charset="2"/>
              <a:buChar char="Ø"/>
            </a:pPr>
            <a:endParaRPr lang="en-IN" dirty="0"/>
          </a:p>
        </p:txBody>
      </p:sp>
    </p:spTree>
    <p:extLst>
      <p:ext uri="{BB962C8B-B14F-4D97-AF65-F5344CB8AC3E}">
        <p14:creationId xmlns:p14="http://schemas.microsoft.com/office/powerpoint/2010/main" val="39775361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3CD85-4DE7-A713-8CDF-4234313AF008}"/>
              </a:ext>
            </a:extLst>
          </p:cNvPr>
          <p:cNvSpPr>
            <a:spLocks noGrp="1"/>
          </p:cNvSpPr>
          <p:nvPr>
            <p:ph type="title"/>
          </p:nvPr>
        </p:nvSpPr>
        <p:spPr/>
        <p:txBody>
          <a:bodyPr/>
          <a:lstStyle/>
          <a:p>
            <a:r>
              <a:rPr lang="en-IN" dirty="0"/>
              <a:t>Spice Export: Types of FSSAI for Spices</a:t>
            </a:r>
          </a:p>
        </p:txBody>
      </p:sp>
      <p:sp>
        <p:nvSpPr>
          <p:cNvPr id="3" name="Content Placeholder 2">
            <a:extLst>
              <a:ext uri="{FF2B5EF4-FFF2-40B4-BE49-F238E27FC236}">
                <a16:creationId xmlns:a16="http://schemas.microsoft.com/office/drawing/2014/main" id="{F36A74F2-AEBC-C050-D009-FD59246C756F}"/>
              </a:ext>
            </a:extLst>
          </p:cNvPr>
          <p:cNvSpPr>
            <a:spLocks noGrp="1"/>
          </p:cNvSpPr>
          <p:nvPr>
            <p:ph idx="1"/>
          </p:nvPr>
        </p:nvSpPr>
        <p:spPr/>
        <p:txBody>
          <a:bodyPr>
            <a:normAutofit/>
          </a:bodyPr>
          <a:lstStyle/>
          <a:p>
            <a:pPr algn="l"/>
            <a:r>
              <a:rPr lang="en-US" b="1" i="0" dirty="0">
                <a:solidFill>
                  <a:srgbClr val="000000"/>
                </a:solidFill>
                <a:effectLst/>
              </a:rPr>
              <a:t>Central FSSAI License Registration</a:t>
            </a:r>
          </a:p>
          <a:p>
            <a:pPr algn="l"/>
            <a:r>
              <a:rPr lang="en-US" b="0" i="0" dirty="0">
                <a:solidFill>
                  <a:srgbClr val="666666"/>
                </a:solidFill>
                <a:effectLst/>
              </a:rPr>
              <a:t>Business entities whose yearly revenue is well-above Rs 20 crore can apply for FSSAI central license. Eligible FBOs, manufacture, railways, operators in central government, seaport, airport, </a:t>
            </a:r>
            <a:r>
              <a:rPr lang="en-US" b="0" i="0" dirty="0" err="1">
                <a:solidFill>
                  <a:srgbClr val="666666"/>
                </a:solidFill>
                <a:effectLst/>
              </a:rPr>
              <a:t>etc</a:t>
            </a:r>
            <a:r>
              <a:rPr lang="en-US" b="0" i="0" dirty="0">
                <a:solidFill>
                  <a:srgbClr val="666666"/>
                </a:solidFill>
                <a:effectLst/>
              </a:rPr>
              <a:t> are liable to acquire Central FSSAI license from the FSSAI. </a:t>
            </a:r>
          </a:p>
          <a:p>
            <a:pPr marL="0" indent="0">
              <a:buNone/>
            </a:pPr>
            <a:endParaRPr lang="en-IN" b="1" i="0" dirty="0">
              <a:solidFill>
                <a:srgbClr val="000000"/>
              </a:solidFill>
              <a:effectLst/>
              <a:latin typeface="Inter"/>
            </a:endParaRPr>
          </a:p>
          <a:p>
            <a:pPr>
              <a:buFont typeface="Wingdings" panose="05000000000000000000" pitchFamily="2" charset="2"/>
              <a:buChar char="Ø"/>
            </a:pPr>
            <a:endParaRPr lang="en-IN" b="1" i="0" dirty="0">
              <a:solidFill>
                <a:srgbClr val="000000"/>
              </a:solidFill>
              <a:effectLst/>
              <a:latin typeface="Inter"/>
            </a:endParaRPr>
          </a:p>
          <a:p>
            <a:pPr>
              <a:buFont typeface="Wingdings" panose="05000000000000000000" pitchFamily="2" charset="2"/>
              <a:buChar char="Ø"/>
            </a:pPr>
            <a:endParaRPr lang="en-US" b="1" dirty="0">
              <a:solidFill>
                <a:srgbClr val="0D6EFD"/>
              </a:solidFill>
              <a:latin typeface="Inter"/>
            </a:endParaRPr>
          </a:p>
          <a:p>
            <a:pPr>
              <a:buFont typeface="Wingdings" panose="05000000000000000000" pitchFamily="2" charset="2"/>
              <a:buChar char="Ø"/>
            </a:pPr>
            <a:endParaRPr lang="en-US" sz="1800" u="none" strike="noStrike" dirty="0">
              <a:solidFill>
                <a:srgbClr val="666666"/>
              </a:solidFill>
              <a:latin typeface="Inter"/>
            </a:endParaRPr>
          </a:p>
          <a:p>
            <a:pPr>
              <a:buFont typeface="Wingdings" panose="05000000000000000000" pitchFamily="2" charset="2"/>
              <a:buChar char="Ø"/>
            </a:pPr>
            <a:endParaRPr lang="en-IN" dirty="0"/>
          </a:p>
        </p:txBody>
      </p:sp>
    </p:spTree>
    <p:extLst>
      <p:ext uri="{BB962C8B-B14F-4D97-AF65-F5344CB8AC3E}">
        <p14:creationId xmlns:p14="http://schemas.microsoft.com/office/powerpoint/2010/main" val="8480037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3CD85-4DE7-A713-8CDF-4234313AF008}"/>
              </a:ext>
            </a:extLst>
          </p:cNvPr>
          <p:cNvSpPr>
            <a:spLocks noGrp="1"/>
          </p:cNvSpPr>
          <p:nvPr>
            <p:ph type="title"/>
          </p:nvPr>
        </p:nvSpPr>
        <p:spPr/>
        <p:txBody>
          <a:bodyPr/>
          <a:lstStyle/>
          <a:p>
            <a:r>
              <a:rPr lang="en-IN" dirty="0"/>
              <a:t>Spice Export: Documents for FSSAI</a:t>
            </a:r>
          </a:p>
        </p:txBody>
      </p:sp>
      <p:sp>
        <p:nvSpPr>
          <p:cNvPr id="3" name="Content Placeholder 2">
            <a:extLst>
              <a:ext uri="{FF2B5EF4-FFF2-40B4-BE49-F238E27FC236}">
                <a16:creationId xmlns:a16="http://schemas.microsoft.com/office/drawing/2014/main" id="{F36A74F2-AEBC-C050-D009-FD59246C756F}"/>
              </a:ext>
            </a:extLst>
          </p:cNvPr>
          <p:cNvSpPr>
            <a:spLocks noGrp="1"/>
          </p:cNvSpPr>
          <p:nvPr>
            <p:ph idx="1"/>
          </p:nvPr>
        </p:nvSpPr>
        <p:spPr/>
        <p:txBody>
          <a:bodyPr>
            <a:noAutofit/>
          </a:bodyPr>
          <a:lstStyle/>
          <a:p>
            <a:pPr algn="l">
              <a:buFont typeface="+mj-lt"/>
              <a:buAutoNum type="arabicPeriod"/>
            </a:pPr>
            <a:r>
              <a:rPr lang="en-US" sz="1800" b="0" i="0" dirty="0">
                <a:solidFill>
                  <a:srgbClr val="666666"/>
                </a:solidFill>
                <a:effectLst/>
              </a:rPr>
              <a:t>Form B (Self Attest via Signature)</a:t>
            </a:r>
          </a:p>
          <a:p>
            <a:pPr algn="l">
              <a:buFont typeface="+mj-lt"/>
              <a:buAutoNum type="arabicPeriod"/>
            </a:pPr>
            <a:r>
              <a:rPr lang="en-US" sz="1800" b="0" i="0" dirty="0">
                <a:solidFill>
                  <a:srgbClr val="666666"/>
                </a:solidFill>
                <a:effectLst/>
              </a:rPr>
              <a:t>Floor plan of the premises where the processing of spices takes place. </a:t>
            </a:r>
          </a:p>
          <a:p>
            <a:pPr algn="l">
              <a:buFont typeface="+mj-lt"/>
              <a:buAutoNum type="arabicPeriod"/>
            </a:pPr>
            <a:r>
              <a:rPr lang="en-US" sz="1800" b="0" i="0" dirty="0">
                <a:solidFill>
                  <a:srgbClr val="666666"/>
                </a:solidFill>
                <a:effectLst/>
              </a:rPr>
              <a:t>List of the core member of the company such as Directors/ Partners/ Proprietor along with their contact details, address, and photographs. </a:t>
            </a:r>
          </a:p>
          <a:p>
            <a:pPr algn="l">
              <a:buFont typeface="+mj-lt"/>
              <a:buAutoNum type="arabicPeriod"/>
            </a:pPr>
            <a:r>
              <a:rPr lang="en-US" sz="1800" b="0" i="0" dirty="0">
                <a:solidFill>
                  <a:srgbClr val="666666"/>
                </a:solidFill>
                <a:effectLst/>
              </a:rPr>
              <a:t>List of the installed machinery with complete details such as their brand name, dimension, production capacity, and specification. </a:t>
            </a:r>
          </a:p>
          <a:p>
            <a:pPr algn="l">
              <a:buFont typeface="+mj-lt"/>
              <a:buAutoNum type="arabicPeriod"/>
            </a:pPr>
            <a:r>
              <a:rPr lang="en-US" sz="1800" b="0" i="0" dirty="0">
                <a:solidFill>
                  <a:srgbClr val="666666"/>
                </a:solidFill>
                <a:effectLst/>
              </a:rPr>
              <a:t>List of species to be processed. </a:t>
            </a:r>
          </a:p>
          <a:p>
            <a:pPr algn="l">
              <a:buFont typeface="+mj-lt"/>
              <a:buAutoNum type="arabicPeriod"/>
            </a:pPr>
            <a:r>
              <a:rPr lang="en-US" sz="1800" b="0" i="0" dirty="0">
                <a:solidFill>
                  <a:srgbClr val="666666"/>
                </a:solidFill>
                <a:effectLst/>
              </a:rPr>
              <a:t>Authority letter from the owner of the manufacturing facility. </a:t>
            </a:r>
          </a:p>
          <a:p>
            <a:pPr algn="l">
              <a:buFont typeface="+mj-lt"/>
              <a:buAutoNum type="arabicPeriod"/>
            </a:pPr>
            <a:r>
              <a:rPr lang="en-US" sz="1800" b="0" i="0" dirty="0">
                <a:solidFill>
                  <a:srgbClr val="666666"/>
                </a:solidFill>
                <a:effectLst/>
              </a:rPr>
              <a:t>Water analysis report (Latest one)</a:t>
            </a:r>
          </a:p>
          <a:p>
            <a:pPr marL="0" indent="0">
              <a:buNone/>
            </a:pPr>
            <a:endParaRPr lang="en-IN" sz="1800" b="1" i="0" dirty="0">
              <a:solidFill>
                <a:srgbClr val="000000"/>
              </a:solidFill>
              <a:effectLst/>
            </a:endParaRPr>
          </a:p>
          <a:p>
            <a:pPr>
              <a:buFont typeface="Wingdings" panose="05000000000000000000" pitchFamily="2" charset="2"/>
              <a:buChar char="Ø"/>
            </a:pPr>
            <a:endParaRPr lang="en-IN" sz="1800" b="1" i="0" dirty="0">
              <a:solidFill>
                <a:srgbClr val="000000"/>
              </a:solidFill>
              <a:effectLst/>
            </a:endParaRPr>
          </a:p>
          <a:p>
            <a:pPr>
              <a:buFont typeface="Wingdings" panose="05000000000000000000" pitchFamily="2" charset="2"/>
              <a:buChar char="Ø"/>
            </a:pPr>
            <a:endParaRPr lang="en-US" sz="1800" b="1" dirty="0">
              <a:solidFill>
                <a:srgbClr val="0D6EFD"/>
              </a:solidFill>
            </a:endParaRPr>
          </a:p>
          <a:p>
            <a:pPr>
              <a:buFont typeface="Wingdings" panose="05000000000000000000" pitchFamily="2" charset="2"/>
              <a:buChar char="Ø"/>
            </a:pPr>
            <a:endParaRPr lang="en-US" sz="1800" u="none" strike="noStrike" dirty="0">
              <a:solidFill>
                <a:srgbClr val="666666"/>
              </a:solidFill>
            </a:endParaRPr>
          </a:p>
          <a:p>
            <a:pPr>
              <a:buFont typeface="Wingdings" panose="05000000000000000000" pitchFamily="2" charset="2"/>
              <a:buChar char="Ø"/>
            </a:pPr>
            <a:endParaRPr lang="en-IN" sz="1800" dirty="0"/>
          </a:p>
        </p:txBody>
      </p:sp>
    </p:spTree>
    <p:extLst>
      <p:ext uri="{BB962C8B-B14F-4D97-AF65-F5344CB8AC3E}">
        <p14:creationId xmlns:p14="http://schemas.microsoft.com/office/powerpoint/2010/main" val="7038603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3CD85-4DE7-A713-8CDF-4234313AF008}"/>
              </a:ext>
            </a:extLst>
          </p:cNvPr>
          <p:cNvSpPr>
            <a:spLocks noGrp="1"/>
          </p:cNvSpPr>
          <p:nvPr>
            <p:ph type="title"/>
          </p:nvPr>
        </p:nvSpPr>
        <p:spPr/>
        <p:txBody>
          <a:bodyPr/>
          <a:lstStyle/>
          <a:p>
            <a:r>
              <a:rPr lang="en-IN" dirty="0"/>
              <a:t>Spice Export: Profitable Business</a:t>
            </a:r>
          </a:p>
        </p:txBody>
      </p:sp>
      <p:sp>
        <p:nvSpPr>
          <p:cNvPr id="3" name="Content Placeholder 2">
            <a:extLst>
              <a:ext uri="{FF2B5EF4-FFF2-40B4-BE49-F238E27FC236}">
                <a16:creationId xmlns:a16="http://schemas.microsoft.com/office/drawing/2014/main" id="{F36A74F2-AEBC-C050-D009-FD59246C756F}"/>
              </a:ext>
            </a:extLst>
          </p:cNvPr>
          <p:cNvSpPr>
            <a:spLocks noGrp="1"/>
          </p:cNvSpPr>
          <p:nvPr>
            <p:ph idx="1"/>
          </p:nvPr>
        </p:nvSpPr>
        <p:spPr/>
        <p:txBody>
          <a:bodyPr/>
          <a:lstStyle/>
          <a:p>
            <a:pPr>
              <a:buFont typeface="Wingdings" panose="05000000000000000000" pitchFamily="2" charset="2"/>
              <a:buChar char="Ø"/>
            </a:pPr>
            <a:r>
              <a:rPr lang="en-IN" dirty="0"/>
              <a:t>At present India, is exporting more than 75 varieties of spices across the globe</a:t>
            </a:r>
          </a:p>
          <a:p>
            <a:pPr>
              <a:buFont typeface="Wingdings" panose="05000000000000000000" pitchFamily="2" charset="2"/>
              <a:buChar char="Ø"/>
            </a:pPr>
            <a:endParaRPr lang="en-IN" dirty="0"/>
          </a:p>
          <a:p>
            <a:pPr>
              <a:buFont typeface="Wingdings" panose="05000000000000000000" pitchFamily="2" charset="2"/>
              <a:buChar char="Ø"/>
            </a:pPr>
            <a:r>
              <a:rPr lang="en-IN" dirty="0"/>
              <a:t>Top 10 exported spices in terms of value are chilli, cumin, cardamom seeds, turmeric, asafoetida, garlic, cassia, pepper and curry leaves</a:t>
            </a:r>
          </a:p>
          <a:p>
            <a:pPr>
              <a:buFont typeface="Wingdings" panose="05000000000000000000" pitchFamily="2" charset="2"/>
              <a:buChar char="Ø"/>
            </a:pPr>
            <a:endParaRPr lang="en-IN" dirty="0"/>
          </a:p>
          <a:p>
            <a:pPr>
              <a:buFont typeface="Wingdings" panose="05000000000000000000" pitchFamily="2" charset="2"/>
              <a:buChar char="Ø"/>
            </a:pPr>
            <a:r>
              <a:rPr lang="en-IN" dirty="0"/>
              <a:t>Potential importers of Indian spices include China, the USA, Vietnam, Thailand, Hong Kong, UK, Sri Lanka and Malaysia</a:t>
            </a:r>
          </a:p>
        </p:txBody>
      </p:sp>
    </p:spTree>
    <p:extLst>
      <p:ext uri="{BB962C8B-B14F-4D97-AF65-F5344CB8AC3E}">
        <p14:creationId xmlns:p14="http://schemas.microsoft.com/office/powerpoint/2010/main" val="17583953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3CD85-4DE7-A713-8CDF-4234313AF008}"/>
              </a:ext>
            </a:extLst>
          </p:cNvPr>
          <p:cNvSpPr>
            <a:spLocks noGrp="1"/>
          </p:cNvSpPr>
          <p:nvPr>
            <p:ph type="title"/>
          </p:nvPr>
        </p:nvSpPr>
        <p:spPr/>
        <p:txBody>
          <a:bodyPr/>
          <a:lstStyle/>
          <a:p>
            <a:r>
              <a:rPr lang="en-IN" dirty="0"/>
              <a:t>Spice Export: Common Documents for FSSAI</a:t>
            </a:r>
          </a:p>
        </p:txBody>
      </p:sp>
      <p:sp>
        <p:nvSpPr>
          <p:cNvPr id="5" name="Content Placeholder 4">
            <a:extLst>
              <a:ext uri="{FF2B5EF4-FFF2-40B4-BE49-F238E27FC236}">
                <a16:creationId xmlns:a16="http://schemas.microsoft.com/office/drawing/2014/main" id="{20581ADC-AA0A-B058-6474-2946221D9CCA}"/>
              </a:ext>
            </a:extLst>
          </p:cNvPr>
          <p:cNvSpPr>
            <a:spLocks noGrp="1"/>
          </p:cNvSpPr>
          <p:nvPr>
            <p:ph idx="1"/>
          </p:nvPr>
        </p:nvSpPr>
        <p:spPr/>
        <p:txBody>
          <a:bodyPr>
            <a:normAutofit lnSpcReduction="10000"/>
          </a:bodyPr>
          <a:lstStyle/>
          <a:p>
            <a:r>
              <a:rPr lang="en-IN" dirty="0"/>
              <a:t>8. Proof of Ownership of premises</a:t>
            </a:r>
          </a:p>
          <a:p>
            <a:r>
              <a:rPr lang="en-IN" dirty="0"/>
              <a:t>9. Affidavit of proprietorship/partnership</a:t>
            </a:r>
          </a:p>
          <a:p>
            <a:r>
              <a:rPr lang="en-IN" dirty="0"/>
              <a:t>10. NOC from owner of the premises</a:t>
            </a:r>
          </a:p>
          <a:p>
            <a:r>
              <a:rPr lang="en-IN" dirty="0"/>
              <a:t>11. Food Safety Management Plan</a:t>
            </a:r>
          </a:p>
          <a:p>
            <a:r>
              <a:rPr lang="en-IN" dirty="0"/>
              <a:t>12. Form IX- Nomination of person by the company</a:t>
            </a:r>
          </a:p>
          <a:p>
            <a:r>
              <a:rPr lang="en-IN" dirty="0"/>
              <a:t>13. NOC from Municipal Corporation</a:t>
            </a:r>
          </a:p>
          <a:p>
            <a:r>
              <a:rPr lang="en-IN" dirty="0"/>
              <a:t>14. Document regarding proof of transportation and turnover</a:t>
            </a:r>
          </a:p>
          <a:p>
            <a:r>
              <a:rPr lang="en-IN" dirty="0"/>
              <a:t>15. Declaration form</a:t>
            </a:r>
          </a:p>
        </p:txBody>
      </p:sp>
    </p:spTree>
    <p:extLst>
      <p:ext uri="{BB962C8B-B14F-4D97-AF65-F5344CB8AC3E}">
        <p14:creationId xmlns:p14="http://schemas.microsoft.com/office/powerpoint/2010/main" val="37343596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3CD85-4DE7-A713-8CDF-4234313AF008}"/>
              </a:ext>
            </a:extLst>
          </p:cNvPr>
          <p:cNvSpPr>
            <a:spLocks noGrp="1"/>
          </p:cNvSpPr>
          <p:nvPr>
            <p:ph type="title"/>
          </p:nvPr>
        </p:nvSpPr>
        <p:spPr/>
        <p:txBody>
          <a:bodyPr/>
          <a:lstStyle/>
          <a:p>
            <a:r>
              <a:rPr lang="en-IN" dirty="0"/>
              <a:t>Spice Export: Phytosanitary Certificate</a:t>
            </a:r>
          </a:p>
        </p:txBody>
      </p:sp>
      <p:sp>
        <p:nvSpPr>
          <p:cNvPr id="5" name="Content Placeholder 4">
            <a:extLst>
              <a:ext uri="{FF2B5EF4-FFF2-40B4-BE49-F238E27FC236}">
                <a16:creationId xmlns:a16="http://schemas.microsoft.com/office/drawing/2014/main" id="{20581ADC-AA0A-B058-6474-2946221D9CCA}"/>
              </a:ext>
            </a:extLst>
          </p:cNvPr>
          <p:cNvSpPr>
            <a:spLocks noGrp="1"/>
          </p:cNvSpPr>
          <p:nvPr>
            <p:ph idx="1"/>
          </p:nvPr>
        </p:nvSpPr>
        <p:spPr/>
        <p:txBody>
          <a:bodyPr>
            <a:normAutofit/>
          </a:bodyPr>
          <a:lstStyle/>
          <a:p>
            <a:pPr>
              <a:buFont typeface="Wingdings" panose="05000000000000000000" pitchFamily="2" charset="2"/>
              <a:buChar char="Ø"/>
            </a:pPr>
            <a:r>
              <a:rPr lang="en-US" sz="1800" b="0" i="0" dirty="0">
                <a:solidFill>
                  <a:srgbClr val="000000"/>
                </a:solidFill>
                <a:effectLst/>
              </a:rPr>
              <a:t>The Phytosanitary Certificate (PSC) is an official document required for exporting/re-exporting plants, plant products, or other regulated articles.</a:t>
            </a:r>
          </a:p>
          <a:p>
            <a:pPr>
              <a:buFont typeface="Wingdings" panose="05000000000000000000" pitchFamily="2" charset="2"/>
              <a:buChar char="Ø"/>
            </a:pPr>
            <a:r>
              <a:rPr lang="en-US" sz="1800" b="0" i="0" dirty="0">
                <a:solidFill>
                  <a:srgbClr val="000000"/>
                </a:solidFill>
                <a:effectLst/>
              </a:rPr>
              <a:t> PSC is issued to indicate that the consignments meet specified Phytosanitary import requirements of importing countries. </a:t>
            </a:r>
          </a:p>
          <a:p>
            <a:pPr>
              <a:buFont typeface="Wingdings" panose="05000000000000000000" pitchFamily="2" charset="2"/>
              <a:buChar char="Ø"/>
            </a:pPr>
            <a:r>
              <a:rPr lang="en-US" sz="1800" b="0" i="0" dirty="0">
                <a:solidFill>
                  <a:srgbClr val="000000"/>
                </a:solidFill>
                <a:effectLst/>
              </a:rPr>
              <a:t>The Ministry of Agriculture and Farmer Welfare, Government of India, gives PSC following the guidelines of the International Plant Protection Convention (IPPC).</a:t>
            </a:r>
            <a:endParaRPr lang="en-IN" sz="1800" dirty="0"/>
          </a:p>
        </p:txBody>
      </p:sp>
    </p:spTree>
    <p:extLst>
      <p:ext uri="{BB962C8B-B14F-4D97-AF65-F5344CB8AC3E}">
        <p14:creationId xmlns:p14="http://schemas.microsoft.com/office/powerpoint/2010/main" val="13754600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3CD85-4DE7-A713-8CDF-4234313AF008}"/>
              </a:ext>
            </a:extLst>
          </p:cNvPr>
          <p:cNvSpPr>
            <a:spLocks noGrp="1"/>
          </p:cNvSpPr>
          <p:nvPr>
            <p:ph type="title"/>
          </p:nvPr>
        </p:nvSpPr>
        <p:spPr/>
        <p:txBody>
          <a:bodyPr/>
          <a:lstStyle/>
          <a:p>
            <a:r>
              <a:rPr lang="en-IN" dirty="0"/>
              <a:t>Spice Export: Phytosanitary Certificate Purpose</a:t>
            </a:r>
          </a:p>
        </p:txBody>
      </p:sp>
      <p:sp>
        <p:nvSpPr>
          <p:cNvPr id="5" name="Content Placeholder 4">
            <a:extLst>
              <a:ext uri="{FF2B5EF4-FFF2-40B4-BE49-F238E27FC236}">
                <a16:creationId xmlns:a16="http://schemas.microsoft.com/office/drawing/2014/main" id="{20581ADC-AA0A-B058-6474-2946221D9CCA}"/>
              </a:ext>
            </a:extLst>
          </p:cNvPr>
          <p:cNvSpPr>
            <a:spLocks noGrp="1"/>
          </p:cNvSpPr>
          <p:nvPr>
            <p:ph idx="1"/>
          </p:nvPr>
        </p:nvSpPr>
        <p:spPr/>
        <p:txBody>
          <a:bodyPr>
            <a:normAutofit/>
          </a:bodyPr>
          <a:lstStyle/>
          <a:p>
            <a:pPr marL="0" indent="0" algn="l">
              <a:buNone/>
            </a:pPr>
            <a:r>
              <a:rPr lang="en-US" sz="1800" b="0" i="0" dirty="0">
                <a:solidFill>
                  <a:srgbClr val="000000"/>
                </a:solidFill>
                <a:effectLst/>
              </a:rPr>
              <a:t>The purpose of the Phytosanitary certificate for export is explained in detail below:</a:t>
            </a:r>
            <a:endParaRPr lang="en-US" sz="1800" b="0" i="0" dirty="0">
              <a:solidFill>
                <a:srgbClr val="696F6F"/>
              </a:solidFill>
              <a:effectLst/>
            </a:endParaRPr>
          </a:p>
          <a:p>
            <a:pPr algn="l">
              <a:buFont typeface="Arial" panose="020B0604020202020204" pitchFamily="34" charset="0"/>
              <a:buChar char="•"/>
            </a:pPr>
            <a:r>
              <a:rPr lang="en-US" sz="1800" b="0" i="0" dirty="0">
                <a:solidFill>
                  <a:srgbClr val="000000"/>
                </a:solidFill>
                <a:effectLst/>
              </a:rPr>
              <a:t>A phytosanitary certificate is issued to attest that the plant, plant product, or other regulated articles meet the importing country’s phytosanitary requirements.</a:t>
            </a:r>
            <a:endParaRPr lang="en-US" sz="1800" b="0" i="0" dirty="0">
              <a:solidFill>
                <a:srgbClr val="333333"/>
              </a:solidFill>
              <a:effectLst/>
            </a:endParaRPr>
          </a:p>
          <a:p>
            <a:pPr algn="l">
              <a:buFont typeface="Arial" panose="020B0604020202020204" pitchFamily="34" charset="0"/>
              <a:buChar char="•"/>
            </a:pPr>
            <a:r>
              <a:rPr lang="en-US" sz="1800" b="0" i="0" dirty="0">
                <a:solidFill>
                  <a:srgbClr val="000000"/>
                </a:solidFill>
                <a:effectLst/>
              </a:rPr>
              <a:t>The phytosanitary certificate may also support re-export certification to other countries.</a:t>
            </a:r>
            <a:endParaRPr lang="en-US" sz="1800" b="0" i="0" dirty="0">
              <a:solidFill>
                <a:srgbClr val="333333"/>
              </a:solidFill>
              <a:effectLst/>
            </a:endParaRPr>
          </a:p>
          <a:p>
            <a:pPr marL="0" indent="0">
              <a:buNone/>
            </a:pPr>
            <a:endParaRPr lang="en-IN" sz="1800" dirty="0"/>
          </a:p>
        </p:txBody>
      </p:sp>
    </p:spTree>
    <p:extLst>
      <p:ext uri="{BB962C8B-B14F-4D97-AF65-F5344CB8AC3E}">
        <p14:creationId xmlns:p14="http://schemas.microsoft.com/office/powerpoint/2010/main" val="30450182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3CD85-4DE7-A713-8CDF-4234313AF008}"/>
              </a:ext>
            </a:extLst>
          </p:cNvPr>
          <p:cNvSpPr>
            <a:spLocks noGrp="1"/>
          </p:cNvSpPr>
          <p:nvPr>
            <p:ph type="title"/>
          </p:nvPr>
        </p:nvSpPr>
        <p:spPr/>
        <p:txBody>
          <a:bodyPr/>
          <a:lstStyle/>
          <a:p>
            <a:r>
              <a:rPr lang="en-IN" dirty="0"/>
              <a:t>Spice Export: Phytosanitary Certificate Products Covered</a:t>
            </a:r>
          </a:p>
        </p:txBody>
      </p:sp>
      <p:sp>
        <p:nvSpPr>
          <p:cNvPr id="5" name="Content Placeholder 4">
            <a:extLst>
              <a:ext uri="{FF2B5EF4-FFF2-40B4-BE49-F238E27FC236}">
                <a16:creationId xmlns:a16="http://schemas.microsoft.com/office/drawing/2014/main" id="{20581ADC-AA0A-B058-6474-2946221D9CCA}"/>
              </a:ext>
            </a:extLst>
          </p:cNvPr>
          <p:cNvSpPr>
            <a:spLocks noGrp="1"/>
          </p:cNvSpPr>
          <p:nvPr>
            <p:ph idx="1"/>
          </p:nvPr>
        </p:nvSpPr>
        <p:spPr/>
        <p:txBody>
          <a:bodyPr>
            <a:normAutofit/>
          </a:bodyPr>
          <a:lstStyle/>
          <a:p>
            <a:pPr algn="l"/>
            <a:r>
              <a:rPr lang="en-US" sz="1800" b="0" i="0" dirty="0">
                <a:solidFill>
                  <a:srgbClr val="000000"/>
                </a:solidFill>
                <a:effectLst/>
              </a:rPr>
              <a:t>The exporter needs to obtain the Phytosanitary Certificate for exporting the following types of products:</a:t>
            </a:r>
            <a:endParaRPr lang="en-US" sz="1800" b="0" i="0" dirty="0">
              <a:solidFill>
                <a:srgbClr val="696F6F"/>
              </a:solidFill>
              <a:effectLst/>
            </a:endParaRPr>
          </a:p>
          <a:p>
            <a:pPr algn="l">
              <a:buFont typeface="Arial" panose="020B0604020202020204" pitchFamily="34" charset="0"/>
              <a:buChar char="•"/>
            </a:pPr>
            <a:r>
              <a:rPr lang="en-US" sz="1800" b="0" i="0" dirty="0">
                <a:solidFill>
                  <a:srgbClr val="000000"/>
                </a:solidFill>
                <a:effectLst/>
              </a:rPr>
              <a:t>A phytosanitary Certificate is an important document to export regulated articles such as plants, bulks, and tubers</a:t>
            </a:r>
            <a:endParaRPr lang="en-US" sz="1800" b="0" i="0" dirty="0">
              <a:solidFill>
                <a:srgbClr val="333333"/>
              </a:solidFill>
              <a:effectLst/>
            </a:endParaRPr>
          </a:p>
          <a:p>
            <a:pPr algn="l">
              <a:buFont typeface="Arial" panose="020B0604020202020204" pitchFamily="34" charset="0"/>
              <a:buChar char="•"/>
            </a:pPr>
            <a:r>
              <a:rPr lang="en-US" sz="1800" b="0" i="0" dirty="0">
                <a:solidFill>
                  <a:srgbClr val="000000"/>
                </a:solidFill>
                <a:effectLst/>
              </a:rPr>
              <a:t>For importing seeds for propagation, fruits and vegetables, cut flowers and branches, grain, and growing medium.</a:t>
            </a:r>
            <a:endParaRPr lang="en-US" sz="1800" b="0" i="0" dirty="0">
              <a:solidFill>
                <a:srgbClr val="333333"/>
              </a:solidFill>
              <a:effectLst/>
            </a:endParaRPr>
          </a:p>
          <a:p>
            <a:pPr algn="l">
              <a:buFont typeface="Arial" panose="020B0604020202020204" pitchFamily="34" charset="0"/>
              <a:buChar char="•"/>
            </a:pPr>
            <a:r>
              <a:rPr lang="en-US" sz="1800" b="0" i="0" dirty="0">
                <a:solidFill>
                  <a:srgbClr val="000000"/>
                </a:solidFill>
                <a:effectLst/>
              </a:rPr>
              <a:t>The phytosanitary certificate is also needed for certain plant products that have been processed and have a potential for introducing regulated pests (For example, cotton or wood).</a:t>
            </a:r>
            <a:endParaRPr lang="en-US" sz="1800" b="0" i="0" dirty="0">
              <a:solidFill>
                <a:srgbClr val="333333"/>
              </a:solidFill>
              <a:effectLst/>
            </a:endParaRPr>
          </a:p>
          <a:p>
            <a:pPr algn="l">
              <a:buFont typeface="Arial" panose="020B0604020202020204" pitchFamily="34" charset="0"/>
              <a:buChar char="•"/>
            </a:pPr>
            <a:r>
              <a:rPr lang="en-US" sz="1800" b="0" i="0" dirty="0">
                <a:solidFill>
                  <a:srgbClr val="000000"/>
                </a:solidFill>
                <a:effectLst/>
              </a:rPr>
              <a:t>PSC is needed to export contaminated articles such as empty shipping containers, vehicles, or other organisms.</a:t>
            </a:r>
            <a:endParaRPr lang="en-US" sz="1800" b="0" i="0" dirty="0">
              <a:solidFill>
                <a:srgbClr val="333333"/>
              </a:solidFill>
              <a:effectLst/>
            </a:endParaRPr>
          </a:p>
          <a:p>
            <a:pPr marL="0" indent="0">
              <a:buNone/>
            </a:pPr>
            <a:endParaRPr lang="en-IN" sz="1800" dirty="0"/>
          </a:p>
        </p:txBody>
      </p:sp>
    </p:spTree>
    <p:extLst>
      <p:ext uri="{BB962C8B-B14F-4D97-AF65-F5344CB8AC3E}">
        <p14:creationId xmlns:p14="http://schemas.microsoft.com/office/powerpoint/2010/main" val="15137454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3CD85-4DE7-A713-8CDF-4234313AF008}"/>
              </a:ext>
            </a:extLst>
          </p:cNvPr>
          <p:cNvSpPr>
            <a:spLocks noGrp="1"/>
          </p:cNvSpPr>
          <p:nvPr>
            <p:ph type="title"/>
          </p:nvPr>
        </p:nvSpPr>
        <p:spPr/>
        <p:txBody>
          <a:bodyPr/>
          <a:lstStyle/>
          <a:p>
            <a:r>
              <a:rPr lang="en-IN" dirty="0"/>
              <a:t>Spice Export: Phytosanitary Certificate Types &amp; Purpose</a:t>
            </a:r>
          </a:p>
        </p:txBody>
      </p:sp>
      <p:sp>
        <p:nvSpPr>
          <p:cNvPr id="5" name="Content Placeholder 4">
            <a:extLst>
              <a:ext uri="{FF2B5EF4-FFF2-40B4-BE49-F238E27FC236}">
                <a16:creationId xmlns:a16="http://schemas.microsoft.com/office/drawing/2014/main" id="{20581ADC-AA0A-B058-6474-2946221D9CCA}"/>
              </a:ext>
            </a:extLst>
          </p:cNvPr>
          <p:cNvSpPr>
            <a:spLocks noGrp="1"/>
          </p:cNvSpPr>
          <p:nvPr>
            <p:ph idx="1"/>
          </p:nvPr>
        </p:nvSpPr>
        <p:spPr/>
        <p:txBody>
          <a:bodyPr>
            <a:normAutofit/>
          </a:bodyPr>
          <a:lstStyle/>
          <a:p>
            <a:pPr marL="0" indent="0" algn="l">
              <a:buNone/>
            </a:pPr>
            <a:r>
              <a:rPr lang="en-US" sz="1800" b="0" i="0" dirty="0">
                <a:solidFill>
                  <a:srgbClr val="000000"/>
                </a:solidFill>
                <a:effectLst/>
              </a:rPr>
              <a:t>This certificate is classified into two types, as mentioned below:</a:t>
            </a:r>
            <a:endParaRPr lang="en-US" sz="1800" b="0" i="0" dirty="0">
              <a:solidFill>
                <a:srgbClr val="696F6F"/>
              </a:solidFill>
              <a:effectLst/>
            </a:endParaRPr>
          </a:p>
          <a:p>
            <a:pPr algn="l">
              <a:buFont typeface="Arial" panose="020B0604020202020204" pitchFamily="34" charset="0"/>
              <a:buChar char="•"/>
            </a:pPr>
            <a:r>
              <a:rPr lang="en-US" sz="1800" b="0" i="0" dirty="0">
                <a:solidFill>
                  <a:srgbClr val="000000"/>
                </a:solidFill>
                <a:effectLst/>
              </a:rPr>
              <a:t>Phytosanitary certificate for export purposes</a:t>
            </a:r>
            <a:endParaRPr lang="en-US" sz="1800" b="0" i="0" dirty="0">
              <a:solidFill>
                <a:srgbClr val="333333"/>
              </a:solidFill>
              <a:effectLst/>
            </a:endParaRPr>
          </a:p>
          <a:p>
            <a:pPr algn="l">
              <a:buFont typeface="Arial" panose="020B0604020202020204" pitchFamily="34" charset="0"/>
              <a:buChar char="•"/>
            </a:pPr>
            <a:r>
              <a:rPr lang="en-US" sz="1800" b="0" i="0" dirty="0">
                <a:solidFill>
                  <a:srgbClr val="000000"/>
                </a:solidFill>
                <a:effectLst/>
              </a:rPr>
              <a:t>Phytosanitary certificate for re-export purposes</a:t>
            </a:r>
          </a:p>
          <a:p>
            <a:pPr algn="l"/>
            <a:r>
              <a:rPr lang="en-US" sz="1800" b="1" i="0" dirty="0">
                <a:solidFill>
                  <a:srgbClr val="000000"/>
                </a:solidFill>
                <a:effectLst/>
              </a:rPr>
              <a:t>Phytosanitary certificate for export purposes</a:t>
            </a:r>
            <a:endParaRPr lang="en-US" sz="1800" b="1" i="0" dirty="0">
              <a:solidFill>
                <a:srgbClr val="111111"/>
              </a:solidFill>
              <a:effectLst/>
            </a:endParaRPr>
          </a:p>
          <a:p>
            <a:pPr algn="l"/>
            <a:r>
              <a:rPr lang="en-US" sz="1800" b="0" i="0" dirty="0">
                <a:solidFill>
                  <a:srgbClr val="000000"/>
                </a:solidFill>
                <a:effectLst/>
              </a:rPr>
              <a:t>The NPPO of the country of origin issues a Phytosanitary certificate for export. A Phytosanitary certificate for export declares that the consignment meets the country’s Phytosanitary requirements. PSC for export is also provided in certain re-export situations for regulated articles in a country other than the country of re-export if compliance with the Phytosanitary import.</a:t>
            </a:r>
            <a:endParaRPr lang="en-US" sz="1800" b="0" i="0" dirty="0">
              <a:solidFill>
                <a:srgbClr val="696F6F"/>
              </a:solidFill>
              <a:effectLst/>
            </a:endParaRPr>
          </a:p>
          <a:p>
            <a:pPr marL="0" indent="0" algn="l">
              <a:buNone/>
            </a:pPr>
            <a:endParaRPr lang="en-US" sz="1600" b="0" i="0" dirty="0">
              <a:solidFill>
                <a:srgbClr val="333333"/>
              </a:solidFill>
              <a:effectLst/>
              <a:latin typeface="open sans" panose="020B0606030504020204" pitchFamily="34" charset="0"/>
            </a:endParaRPr>
          </a:p>
          <a:p>
            <a:pPr marL="0" indent="0">
              <a:buNone/>
            </a:pPr>
            <a:endParaRPr lang="en-IN" sz="1800" dirty="0"/>
          </a:p>
        </p:txBody>
      </p:sp>
    </p:spTree>
    <p:extLst>
      <p:ext uri="{BB962C8B-B14F-4D97-AF65-F5344CB8AC3E}">
        <p14:creationId xmlns:p14="http://schemas.microsoft.com/office/powerpoint/2010/main" val="17709276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3CD85-4DE7-A713-8CDF-4234313AF008}"/>
              </a:ext>
            </a:extLst>
          </p:cNvPr>
          <p:cNvSpPr>
            <a:spLocks noGrp="1"/>
          </p:cNvSpPr>
          <p:nvPr>
            <p:ph type="title"/>
          </p:nvPr>
        </p:nvSpPr>
        <p:spPr/>
        <p:txBody>
          <a:bodyPr/>
          <a:lstStyle/>
          <a:p>
            <a:r>
              <a:rPr lang="en-IN" dirty="0"/>
              <a:t>Spice Export: Phytosanitary Certificate Types &amp; Purpose</a:t>
            </a:r>
          </a:p>
        </p:txBody>
      </p:sp>
      <p:sp>
        <p:nvSpPr>
          <p:cNvPr id="5" name="Content Placeholder 4">
            <a:extLst>
              <a:ext uri="{FF2B5EF4-FFF2-40B4-BE49-F238E27FC236}">
                <a16:creationId xmlns:a16="http://schemas.microsoft.com/office/drawing/2014/main" id="{20581ADC-AA0A-B058-6474-2946221D9CCA}"/>
              </a:ext>
            </a:extLst>
          </p:cNvPr>
          <p:cNvSpPr>
            <a:spLocks noGrp="1"/>
          </p:cNvSpPr>
          <p:nvPr>
            <p:ph idx="1"/>
          </p:nvPr>
        </p:nvSpPr>
        <p:spPr/>
        <p:txBody>
          <a:bodyPr>
            <a:normAutofit/>
          </a:bodyPr>
          <a:lstStyle/>
          <a:p>
            <a:pPr algn="l"/>
            <a:r>
              <a:rPr lang="en-US" sz="1800" b="1" i="0" dirty="0">
                <a:solidFill>
                  <a:srgbClr val="000000"/>
                </a:solidFill>
                <a:effectLst/>
              </a:rPr>
              <a:t>Phytosanitary certificate for re-export purposes</a:t>
            </a:r>
            <a:endParaRPr lang="en-US" sz="1800" b="1" i="0" dirty="0">
              <a:solidFill>
                <a:srgbClr val="111111"/>
              </a:solidFill>
              <a:effectLst/>
            </a:endParaRPr>
          </a:p>
          <a:p>
            <a:pPr algn="l"/>
            <a:r>
              <a:rPr lang="en-US" sz="1800" b="0" i="0" dirty="0">
                <a:solidFill>
                  <a:srgbClr val="000000"/>
                </a:solidFill>
                <a:effectLst/>
              </a:rPr>
              <a:t>A Phytosanitary Certificate for re-export will be issued by the NPPO of the re-exporting countries where the commodity was not grown or processed to change its nature in that country and only where an original phytosanitary certificate for export is available.</a:t>
            </a:r>
            <a:endParaRPr lang="en-US" sz="1800" b="0" i="0" dirty="0">
              <a:solidFill>
                <a:srgbClr val="696F6F"/>
              </a:solidFill>
              <a:effectLst/>
            </a:endParaRPr>
          </a:p>
          <a:p>
            <a:pPr marL="0" indent="0" algn="l">
              <a:buNone/>
            </a:pPr>
            <a:endParaRPr lang="en-US" sz="1600" b="0" i="0" dirty="0">
              <a:solidFill>
                <a:srgbClr val="333333"/>
              </a:solidFill>
              <a:effectLst/>
              <a:latin typeface="open sans" panose="020B0606030504020204" pitchFamily="34" charset="0"/>
            </a:endParaRPr>
          </a:p>
          <a:p>
            <a:pPr marL="0" indent="0">
              <a:buNone/>
            </a:pPr>
            <a:endParaRPr lang="en-IN" sz="1800" dirty="0"/>
          </a:p>
        </p:txBody>
      </p:sp>
    </p:spTree>
    <p:extLst>
      <p:ext uri="{BB962C8B-B14F-4D97-AF65-F5344CB8AC3E}">
        <p14:creationId xmlns:p14="http://schemas.microsoft.com/office/powerpoint/2010/main" val="36897546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3CD85-4DE7-A713-8CDF-4234313AF008}"/>
              </a:ext>
            </a:extLst>
          </p:cNvPr>
          <p:cNvSpPr>
            <a:spLocks noGrp="1"/>
          </p:cNvSpPr>
          <p:nvPr>
            <p:ph type="title"/>
          </p:nvPr>
        </p:nvSpPr>
        <p:spPr/>
        <p:txBody>
          <a:bodyPr/>
          <a:lstStyle/>
          <a:p>
            <a:r>
              <a:rPr lang="en-IN" dirty="0"/>
              <a:t>Spice Export: Phytosanitary Certificate</a:t>
            </a:r>
          </a:p>
        </p:txBody>
      </p:sp>
      <p:sp>
        <p:nvSpPr>
          <p:cNvPr id="5" name="Content Placeholder 4">
            <a:extLst>
              <a:ext uri="{FF2B5EF4-FFF2-40B4-BE49-F238E27FC236}">
                <a16:creationId xmlns:a16="http://schemas.microsoft.com/office/drawing/2014/main" id="{20581ADC-AA0A-B058-6474-2946221D9CCA}"/>
              </a:ext>
            </a:extLst>
          </p:cNvPr>
          <p:cNvSpPr>
            <a:spLocks noGrp="1"/>
          </p:cNvSpPr>
          <p:nvPr>
            <p:ph idx="1"/>
          </p:nvPr>
        </p:nvSpPr>
        <p:spPr/>
        <p:txBody>
          <a:bodyPr>
            <a:normAutofit/>
          </a:bodyPr>
          <a:lstStyle/>
          <a:p>
            <a:pPr algn="l"/>
            <a:r>
              <a:rPr lang="en-US" sz="1800" b="1" i="0" dirty="0">
                <a:solidFill>
                  <a:srgbClr val="000000"/>
                </a:solidFill>
                <a:effectLst/>
              </a:rPr>
              <a:t>Prescribed Authority</a:t>
            </a:r>
            <a:endParaRPr lang="en-US" sz="1800" b="1" i="0" dirty="0">
              <a:solidFill>
                <a:srgbClr val="111111"/>
              </a:solidFill>
              <a:effectLst/>
            </a:endParaRPr>
          </a:p>
          <a:p>
            <a:pPr algn="l"/>
            <a:r>
              <a:rPr lang="en-US" sz="1800" b="0" i="0" dirty="0">
                <a:solidFill>
                  <a:srgbClr val="000000"/>
                </a:solidFill>
                <a:effectLst/>
              </a:rPr>
              <a:t>The prescribed authority for issuing the Phytosanitary Certificate for Export is the Plant Quarantine Information System, Department of Agriculture, Co-operation and Farmer Welfare, Government of India.</a:t>
            </a:r>
            <a:endParaRPr lang="en-US" sz="1800" b="0" i="0" dirty="0">
              <a:solidFill>
                <a:srgbClr val="696F6F"/>
              </a:solidFill>
              <a:effectLst/>
            </a:endParaRPr>
          </a:p>
          <a:p>
            <a:pPr algn="l"/>
            <a:r>
              <a:rPr lang="en-US" sz="1800" b="1" i="0" dirty="0">
                <a:solidFill>
                  <a:srgbClr val="000000"/>
                </a:solidFill>
                <a:effectLst/>
              </a:rPr>
              <a:t>Validity Details</a:t>
            </a:r>
            <a:endParaRPr lang="en-US" sz="1800" b="1" i="0" dirty="0">
              <a:solidFill>
                <a:srgbClr val="111111"/>
              </a:solidFill>
              <a:effectLst/>
            </a:endParaRPr>
          </a:p>
          <a:p>
            <a:pPr algn="l"/>
            <a:r>
              <a:rPr lang="en-US" sz="1800" b="0" i="0" dirty="0">
                <a:solidFill>
                  <a:srgbClr val="000000"/>
                </a:solidFill>
                <a:effectLst/>
              </a:rPr>
              <a:t>To ensure the Phytosanitary integrity and physical integrity of consignment, the validity of PSC before export is limited to a maximum period of 7 days for perishable consignments and 30 days for non-perishable consignments should be ensured that the goods will be shipped immediately after certification.</a:t>
            </a:r>
            <a:endParaRPr lang="en-US" sz="1800" b="0" i="0" dirty="0">
              <a:solidFill>
                <a:srgbClr val="696F6F"/>
              </a:solidFill>
              <a:effectLst/>
            </a:endParaRPr>
          </a:p>
          <a:p>
            <a:pPr marL="0" indent="0" algn="l">
              <a:buNone/>
            </a:pPr>
            <a:endParaRPr lang="en-US" sz="1800" b="0" i="0" dirty="0">
              <a:solidFill>
                <a:srgbClr val="333333"/>
              </a:solidFill>
              <a:effectLst/>
            </a:endParaRPr>
          </a:p>
          <a:p>
            <a:pPr marL="0" indent="0">
              <a:buNone/>
            </a:pPr>
            <a:endParaRPr lang="en-IN" sz="1800" dirty="0"/>
          </a:p>
        </p:txBody>
      </p:sp>
    </p:spTree>
    <p:extLst>
      <p:ext uri="{BB962C8B-B14F-4D97-AF65-F5344CB8AC3E}">
        <p14:creationId xmlns:p14="http://schemas.microsoft.com/office/powerpoint/2010/main" val="26432283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3CD85-4DE7-A713-8CDF-4234313AF008}"/>
              </a:ext>
            </a:extLst>
          </p:cNvPr>
          <p:cNvSpPr>
            <a:spLocks noGrp="1"/>
          </p:cNvSpPr>
          <p:nvPr>
            <p:ph type="title"/>
          </p:nvPr>
        </p:nvSpPr>
        <p:spPr/>
        <p:txBody>
          <a:bodyPr/>
          <a:lstStyle/>
          <a:p>
            <a:r>
              <a:rPr lang="en-IN" dirty="0"/>
              <a:t>Spice Export: Phytosanitary Certificate</a:t>
            </a:r>
          </a:p>
        </p:txBody>
      </p:sp>
      <p:sp>
        <p:nvSpPr>
          <p:cNvPr id="5" name="Content Placeholder 4">
            <a:extLst>
              <a:ext uri="{FF2B5EF4-FFF2-40B4-BE49-F238E27FC236}">
                <a16:creationId xmlns:a16="http://schemas.microsoft.com/office/drawing/2014/main" id="{20581ADC-AA0A-B058-6474-2946221D9CCA}"/>
              </a:ext>
            </a:extLst>
          </p:cNvPr>
          <p:cNvSpPr>
            <a:spLocks noGrp="1"/>
          </p:cNvSpPr>
          <p:nvPr>
            <p:ph idx="1"/>
          </p:nvPr>
        </p:nvSpPr>
        <p:spPr/>
        <p:txBody>
          <a:bodyPr>
            <a:normAutofit/>
          </a:bodyPr>
          <a:lstStyle/>
          <a:p>
            <a:pPr algn="l"/>
            <a:r>
              <a:rPr lang="en-US" sz="1800" b="1" i="0" dirty="0">
                <a:solidFill>
                  <a:srgbClr val="000000"/>
                </a:solidFill>
                <a:effectLst/>
              </a:rPr>
              <a:t>Time Limit to Apply</a:t>
            </a:r>
            <a:endParaRPr lang="en-US" sz="1800" b="1" i="0" dirty="0">
              <a:solidFill>
                <a:srgbClr val="111111"/>
              </a:solidFill>
              <a:effectLst/>
            </a:endParaRPr>
          </a:p>
          <a:p>
            <a:pPr algn="l"/>
            <a:r>
              <a:rPr lang="en-US" sz="1800" b="0" i="0" dirty="0">
                <a:solidFill>
                  <a:srgbClr val="000000"/>
                </a:solidFill>
                <a:effectLst/>
              </a:rPr>
              <a:t>The applicant needs to apply at least 2-3 days before the actual date of the shipment of the consignment. In the case of the export of seed consignments, such applications need to be filed 8-10 days before the actual date of shipment.</a:t>
            </a:r>
            <a:endParaRPr lang="en-US" sz="1800" b="0" i="0" dirty="0">
              <a:solidFill>
                <a:srgbClr val="696F6F"/>
              </a:solidFill>
              <a:effectLst/>
            </a:endParaRPr>
          </a:p>
          <a:p>
            <a:pPr algn="l"/>
            <a:r>
              <a:rPr lang="en-US" sz="1800" b="0" i="0" dirty="0">
                <a:solidFill>
                  <a:srgbClr val="000000"/>
                </a:solidFill>
                <a:effectLst/>
              </a:rPr>
              <a:t>Note: Export of perishable commodities such as cut flowers, fresh fruits, and vegetables, the above conditions may not apply.</a:t>
            </a:r>
            <a:endParaRPr lang="en-US" sz="1800" b="0" i="0" dirty="0">
              <a:solidFill>
                <a:srgbClr val="696F6F"/>
              </a:solidFill>
              <a:effectLst/>
            </a:endParaRPr>
          </a:p>
          <a:p>
            <a:pPr marL="0" indent="0" algn="l">
              <a:buNone/>
            </a:pPr>
            <a:endParaRPr lang="en-US" sz="1800" b="0" i="0" dirty="0">
              <a:solidFill>
                <a:srgbClr val="333333"/>
              </a:solidFill>
              <a:effectLst/>
            </a:endParaRPr>
          </a:p>
          <a:p>
            <a:pPr marL="0" indent="0">
              <a:buNone/>
            </a:pPr>
            <a:endParaRPr lang="en-IN" sz="1800" dirty="0"/>
          </a:p>
        </p:txBody>
      </p:sp>
    </p:spTree>
    <p:extLst>
      <p:ext uri="{BB962C8B-B14F-4D97-AF65-F5344CB8AC3E}">
        <p14:creationId xmlns:p14="http://schemas.microsoft.com/office/powerpoint/2010/main" val="15069622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3CD85-4DE7-A713-8CDF-4234313AF008}"/>
              </a:ext>
            </a:extLst>
          </p:cNvPr>
          <p:cNvSpPr>
            <a:spLocks noGrp="1"/>
          </p:cNvSpPr>
          <p:nvPr>
            <p:ph type="title"/>
          </p:nvPr>
        </p:nvSpPr>
        <p:spPr/>
        <p:txBody>
          <a:bodyPr/>
          <a:lstStyle/>
          <a:p>
            <a:r>
              <a:rPr lang="en-IN" dirty="0"/>
              <a:t>Spice Export: Phytosanitary Certificate</a:t>
            </a:r>
          </a:p>
        </p:txBody>
      </p:sp>
      <p:sp>
        <p:nvSpPr>
          <p:cNvPr id="5" name="Content Placeholder 4">
            <a:extLst>
              <a:ext uri="{FF2B5EF4-FFF2-40B4-BE49-F238E27FC236}">
                <a16:creationId xmlns:a16="http://schemas.microsoft.com/office/drawing/2014/main" id="{20581ADC-AA0A-B058-6474-2946221D9CCA}"/>
              </a:ext>
            </a:extLst>
          </p:cNvPr>
          <p:cNvSpPr>
            <a:spLocks noGrp="1"/>
          </p:cNvSpPr>
          <p:nvPr>
            <p:ph idx="1"/>
          </p:nvPr>
        </p:nvSpPr>
        <p:spPr/>
        <p:txBody>
          <a:bodyPr>
            <a:normAutofit/>
          </a:bodyPr>
          <a:lstStyle/>
          <a:p>
            <a:pPr algn="l"/>
            <a:r>
              <a:rPr lang="en-US" sz="1800" b="1" i="0" dirty="0">
                <a:solidFill>
                  <a:srgbClr val="000000"/>
                </a:solidFill>
                <a:effectLst/>
              </a:rPr>
              <a:t>Documents Required</a:t>
            </a:r>
            <a:endParaRPr lang="en-US" sz="1800" b="1" i="0" dirty="0">
              <a:solidFill>
                <a:srgbClr val="111111"/>
              </a:solidFill>
              <a:effectLst/>
            </a:endParaRPr>
          </a:p>
          <a:p>
            <a:pPr algn="l"/>
            <a:r>
              <a:rPr lang="en-US" sz="1800" b="0" i="0" dirty="0">
                <a:solidFill>
                  <a:srgbClr val="000000"/>
                </a:solidFill>
                <a:effectLst/>
              </a:rPr>
              <a:t>The following documents should accompany the application for the Phytosanitary Certificate:</a:t>
            </a:r>
            <a:endParaRPr lang="en-US" sz="1800" b="0" i="0" dirty="0">
              <a:solidFill>
                <a:srgbClr val="696F6F"/>
              </a:solidFill>
              <a:effectLst/>
            </a:endParaRPr>
          </a:p>
          <a:p>
            <a:pPr algn="l">
              <a:buFont typeface="Arial" panose="020B0604020202020204" pitchFamily="34" charset="0"/>
              <a:buChar char="•"/>
            </a:pPr>
            <a:r>
              <a:rPr lang="en-US" sz="1800" b="0" i="0" dirty="0">
                <a:solidFill>
                  <a:srgbClr val="000000"/>
                </a:solidFill>
                <a:effectLst/>
              </a:rPr>
              <a:t>Permit issued by the importing countries for exporting the seeds or propagating plant material</a:t>
            </a:r>
            <a:endParaRPr lang="en-US" sz="1800" b="0" i="0" dirty="0">
              <a:solidFill>
                <a:srgbClr val="333333"/>
              </a:solidFill>
              <a:effectLst/>
            </a:endParaRPr>
          </a:p>
          <a:p>
            <a:pPr algn="l">
              <a:buFont typeface="Arial" panose="020B0604020202020204" pitchFamily="34" charset="0"/>
              <a:buChar char="•"/>
            </a:pPr>
            <a:r>
              <a:rPr lang="en-US" sz="1800" b="0" i="0" dirty="0">
                <a:solidFill>
                  <a:srgbClr val="000000"/>
                </a:solidFill>
                <a:effectLst/>
              </a:rPr>
              <a:t>The wildlife clearance certificate is needed if the export commodity is covered under the Convention on International Trade in Endangered Species (CITES) of Wild Flora and Fauna.</a:t>
            </a:r>
            <a:endParaRPr lang="en-US" sz="1800" b="0" i="0" dirty="0">
              <a:solidFill>
                <a:srgbClr val="333333"/>
              </a:solidFill>
              <a:effectLst/>
            </a:endParaRPr>
          </a:p>
          <a:p>
            <a:pPr algn="l">
              <a:buFont typeface="Arial" panose="020B0604020202020204" pitchFamily="34" charset="0"/>
              <a:buChar char="•"/>
            </a:pPr>
            <a:r>
              <a:rPr lang="en-US" sz="1800" b="0" i="0" dirty="0">
                <a:solidFill>
                  <a:srgbClr val="000000"/>
                </a:solidFill>
                <a:effectLst/>
              </a:rPr>
              <a:t>Copy of invoice</a:t>
            </a:r>
            <a:endParaRPr lang="en-US" sz="1800" b="0" i="0" dirty="0">
              <a:solidFill>
                <a:srgbClr val="333333"/>
              </a:solidFill>
              <a:effectLst/>
            </a:endParaRPr>
          </a:p>
          <a:p>
            <a:pPr marL="0" indent="0" algn="l">
              <a:buNone/>
            </a:pPr>
            <a:endParaRPr lang="en-US" sz="1800" b="0" i="0" dirty="0">
              <a:solidFill>
                <a:srgbClr val="333333"/>
              </a:solidFill>
              <a:effectLst/>
            </a:endParaRPr>
          </a:p>
          <a:p>
            <a:pPr marL="0" indent="0">
              <a:buNone/>
            </a:pPr>
            <a:endParaRPr lang="en-IN" sz="1800" dirty="0"/>
          </a:p>
        </p:txBody>
      </p:sp>
    </p:spTree>
    <p:extLst>
      <p:ext uri="{BB962C8B-B14F-4D97-AF65-F5344CB8AC3E}">
        <p14:creationId xmlns:p14="http://schemas.microsoft.com/office/powerpoint/2010/main" val="35924956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3CD85-4DE7-A713-8CDF-4234313AF008}"/>
              </a:ext>
            </a:extLst>
          </p:cNvPr>
          <p:cNvSpPr>
            <a:spLocks noGrp="1"/>
          </p:cNvSpPr>
          <p:nvPr>
            <p:ph type="title"/>
          </p:nvPr>
        </p:nvSpPr>
        <p:spPr/>
        <p:txBody>
          <a:bodyPr/>
          <a:lstStyle/>
          <a:p>
            <a:r>
              <a:rPr lang="en-IN" dirty="0"/>
              <a:t>Spice Export: Phytosanitary Certificate</a:t>
            </a:r>
          </a:p>
        </p:txBody>
      </p:sp>
      <p:sp>
        <p:nvSpPr>
          <p:cNvPr id="5" name="Content Placeholder 4">
            <a:extLst>
              <a:ext uri="{FF2B5EF4-FFF2-40B4-BE49-F238E27FC236}">
                <a16:creationId xmlns:a16="http://schemas.microsoft.com/office/drawing/2014/main" id="{20581ADC-AA0A-B058-6474-2946221D9CCA}"/>
              </a:ext>
            </a:extLst>
          </p:cNvPr>
          <p:cNvSpPr>
            <a:spLocks noGrp="1"/>
          </p:cNvSpPr>
          <p:nvPr>
            <p:ph idx="1"/>
          </p:nvPr>
        </p:nvSpPr>
        <p:spPr/>
        <p:txBody>
          <a:bodyPr>
            <a:normAutofit/>
          </a:bodyPr>
          <a:lstStyle/>
          <a:p>
            <a:pPr algn="l"/>
            <a:r>
              <a:rPr lang="en-US" sz="1800" b="1" i="0" dirty="0">
                <a:solidFill>
                  <a:srgbClr val="000000"/>
                </a:solidFill>
                <a:effectLst/>
              </a:rPr>
              <a:t>Documents Required</a:t>
            </a:r>
            <a:endParaRPr lang="en-US" sz="1800" b="1" i="0" dirty="0">
              <a:solidFill>
                <a:srgbClr val="111111"/>
              </a:solidFill>
              <a:effectLst/>
            </a:endParaRPr>
          </a:p>
          <a:p>
            <a:pPr algn="l"/>
            <a:r>
              <a:rPr lang="en-US" sz="1800" b="0" i="0" dirty="0">
                <a:solidFill>
                  <a:srgbClr val="000000"/>
                </a:solidFill>
                <a:effectLst/>
              </a:rPr>
              <a:t>The following documents should accompany the application for the Phytosanitary Certificate:</a:t>
            </a:r>
            <a:endParaRPr lang="en-US" sz="1800" b="0" i="0" dirty="0">
              <a:solidFill>
                <a:srgbClr val="696F6F"/>
              </a:solidFill>
              <a:effectLst/>
            </a:endParaRPr>
          </a:p>
          <a:p>
            <a:pPr algn="l">
              <a:buFont typeface="Arial" panose="020B0604020202020204" pitchFamily="34" charset="0"/>
              <a:buChar char="•"/>
            </a:pPr>
            <a:r>
              <a:rPr lang="en-US" sz="1800" b="0" i="0" dirty="0">
                <a:solidFill>
                  <a:srgbClr val="000000"/>
                </a:solidFill>
                <a:effectLst/>
              </a:rPr>
              <a:t>Permit issued by the importing countries for exporting the seeds or propagating plant material</a:t>
            </a:r>
            <a:endParaRPr lang="en-US" sz="1800" b="0" i="0" dirty="0">
              <a:solidFill>
                <a:srgbClr val="333333"/>
              </a:solidFill>
              <a:effectLst/>
            </a:endParaRPr>
          </a:p>
          <a:p>
            <a:pPr algn="l">
              <a:buFont typeface="Arial" panose="020B0604020202020204" pitchFamily="34" charset="0"/>
              <a:buChar char="•"/>
            </a:pPr>
            <a:r>
              <a:rPr lang="en-US" sz="1800" b="0" i="0" dirty="0">
                <a:solidFill>
                  <a:srgbClr val="000000"/>
                </a:solidFill>
                <a:effectLst/>
              </a:rPr>
              <a:t>The wildlife clearance certificate is needed if the export commodity is covered under the Convention on International Trade in Endangered Species (CITES) of Wild Flora and Fauna.</a:t>
            </a:r>
            <a:endParaRPr lang="en-US" sz="1800" b="0" i="0" dirty="0">
              <a:solidFill>
                <a:srgbClr val="333333"/>
              </a:solidFill>
              <a:effectLst/>
            </a:endParaRPr>
          </a:p>
          <a:p>
            <a:pPr algn="l">
              <a:buFont typeface="Arial" panose="020B0604020202020204" pitchFamily="34" charset="0"/>
              <a:buChar char="•"/>
            </a:pPr>
            <a:r>
              <a:rPr lang="en-US" sz="1800" b="0" i="0" dirty="0">
                <a:solidFill>
                  <a:srgbClr val="000000"/>
                </a:solidFill>
                <a:effectLst/>
              </a:rPr>
              <a:t>Copy of invoice</a:t>
            </a:r>
            <a:endParaRPr lang="en-US" sz="1800" b="0" i="0" dirty="0">
              <a:solidFill>
                <a:srgbClr val="333333"/>
              </a:solidFill>
              <a:effectLst/>
            </a:endParaRPr>
          </a:p>
          <a:p>
            <a:pPr algn="l">
              <a:buFont typeface="Arial" panose="020B0604020202020204" pitchFamily="34" charset="0"/>
              <a:buChar char="•"/>
            </a:pPr>
            <a:r>
              <a:rPr lang="en-US" sz="1800" b="0" i="0" dirty="0">
                <a:solidFill>
                  <a:srgbClr val="000000"/>
                </a:solidFill>
                <a:effectLst/>
              </a:rPr>
              <a:t>Packing list</a:t>
            </a:r>
            <a:endParaRPr lang="en-US" sz="1800" b="0" i="0" dirty="0">
              <a:solidFill>
                <a:srgbClr val="333333"/>
              </a:solidFill>
              <a:effectLst/>
            </a:endParaRPr>
          </a:p>
          <a:p>
            <a:pPr algn="l">
              <a:buFont typeface="Arial" panose="020B0604020202020204" pitchFamily="34" charset="0"/>
              <a:buChar char="•"/>
            </a:pPr>
            <a:r>
              <a:rPr lang="en-US" sz="1800" b="0" i="0" dirty="0">
                <a:solidFill>
                  <a:srgbClr val="000000"/>
                </a:solidFill>
                <a:effectLst/>
              </a:rPr>
              <a:t>Shipping or airway bill</a:t>
            </a:r>
            <a:endParaRPr lang="en-US" sz="1800" b="0" i="0" dirty="0">
              <a:solidFill>
                <a:srgbClr val="333333"/>
              </a:solidFill>
              <a:effectLst/>
            </a:endParaRPr>
          </a:p>
          <a:p>
            <a:pPr marL="0" indent="0" algn="l">
              <a:buNone/>
            </a:pPr>
            <a:endParaRPr lang="en-US" sz="1800" b="0" i="0" dirty="0">
              <a:solidFill>
                <a:srgbClr val="333333"/>
              </a:solidFill>
              <a:effectLst/>
            </a:endParaRPr>
          </a:p>
          <a:p>
            <a:pPr marL="0" indent="0">
              <a:buNone/>
            </a:pPr>
            <a:endParaRPr lang="en-IN" sz="1800" dirty="0"/>
          </a:p>
        </p:txBody>
      </p:sp>
    </p:spTree>
    <p:extLst>
      <p:ext uri="{BB962C8B-B14F-4D97-AF65-F5344CB8AC3E}">
        <p14:creationId xmlns:p14="http://schemas.microsoft.com/office/powerpoint/2010/main" val="18475364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B11EF-E6EC-2A68-C361-18F26F966B46}"/>
              </a:ext>
            </a:extLst>
          </p:cNvPr>
          <p:cNvSpPr>
            <a:spLocks noGrp="1"/>
          </p:cNvSpPr>
          <p:nvPr>
            <p:ph type="title"/>
          </p:nvPr>
        </p:nvSpPr>
        <p:spPr/>
        <p:txBody>
          <a:bodyPr/>
          <a:lstStyle/>
          <a:p>
            <a:r>
              <a:rPr lang="en-IN" dirty="0"/>
              <a:t>Spices: Trade Information &amp; Statistics</a:t>
            </a:r>
          </a:p>
        </p:txBody>
      </p:sp>
      <p:pic>
        <p:nvPicPr>
          <p:cNvPr id="5" name="Content Placeholder 4">
            <a:extLst>
              <a:ext uri="{FF2B5EF4-FFF2-40B4-BE49-F238E27FC236}">
                <a16:creationId xmlns:a16="http://schemas.microsoft.com/office/drawing/2014/main" id="{E53EED1F-52CC-7519-00A9-BD1819619F80}"/>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7426" t="19586" r="14155" b="4770"/>
          <a:stretch/>
        </p:blipFill>
        <p:spPr>
          <a:xfrm>
            <a:off x="1696720" y="1971802"/>
            <a:ext cx="8615680" cy="4410220"/>
          </a:xfrm>
        </p:spPr>
      </p:pic>
    </p:spTree>
    <p:extLst>
      <p:ext uri="{BB962C8B-B14F-4D97-AF65-F5344CB8AC3E}">
        <p14:creationId xmlns:p14="http://schemas.microsoft.com/office/powerpoint/2010/main" val="13825487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3CD85-4DE7-A713-8CDF-4234313AF008}"/>
              </a:ext>
            </a:extLst>
          </p:cNvPr>
          <p:cNvSpPr>
            <a:spLocks noGrp="1"/>
          </p:cNvSpPr>
          <p:nvPr>
            <p:ph type="title"/>
          </p:nvPr>
        </p:nvSpPr>
        <p:spPr/>
        <p:txBody>
          <a:bodyPr/>
          <a:lstStyle/>
          <a:p>
            <a:r>
              <a:rPr lang="en-IN" dirty="0"/>
              <a:t>Spice Export: Phytosanitary Certificate</a:t>
            </a:r>
          </a:p>
        </p:txBody>
      </p:sp>
      <p:sp>
        <p:nvSpPr>
          <p:cNvPr id="5" name="Content Placeholder 4">
            <a:extLst>
              <a:ext uri="{FF2B5EF4-FFF2-40B4-BE49-F238E27FC236}">
                <a16:creationId xmlns:a16="http://schemas.microsoft.com/office/drawing/2014/main" id="{20581ADC-AA0A-B058-6474-2946221D9CCA}"/>
              </a:ext>
            </a:extLst>
          </p:cNvPr>
          <p:cNvSpPr>
            <a:spLocks noGrp="1"/>
          </p:cNvSpPr>
          <p:nvPr>
            <p:ph idx="1"/>
          </p:nvPr>
        </p:nvSpPr>
        <p:spPr/>
        <p:txBody>
          <a:bodyPr>
            <a:normAutofit/>
          </a:bodyPr>
          <a:lstStyle/>
          <a:p>
            <a:pPr algn="l">
              <a:buFont typeface="Arial" panose="020B0604020202020204" pitchFamily="34" charset="0"/>
              <a:buChar char="•"/>
            </a:pPr>
            <a:r>
              <a:rPr lang="en-US" sz="1800" dirty="0">
                <a:solidFill>
                  <a:srgbClr val="0000FF"/>
                </a:solidFill>
              </a:rPr>
              <a:t>Letter of Credit</a:t>
            </a:r>
            <a:endParaRPr lang="en-US" sz="1800" b="0" i="0" dirty="0">
              <a:solidFill>
                <a:srgbClr val="333333"/>
              </a:solidFill>
              <a:effectLst/>
            </a:endParaRPr>
          </a:p>
          <a:p>
            <a:pPr algn="l">
              <a:buFont typeface="Arial" panose="020B0604020202020204" pitchFamily="34" charset="0"/>
              <a:buChar char="•"/>
            </a:pPr>
            <a:r>
              <a:rPr lang="en-US" sz="1800" b="0" i="0" dirty="0">
                <a:solidFill>
                  <a:srgbClr val="000000"/>
                </a:solidFill>
                <a:effectLst/>
              </a:rPr>
              <a:t>Trade Agreement</a:t>
            </a:r>
            <a:endParaRPr lang="en-US" sz="1800" b="0" i="0" dirty="0">
              <a:solidFill>
                <a:srgbClr val="333333"/>
              </a:solidFill>
              <a:effectLst/>
            </a:endParaRPr>
          </a:p>
          <a:p>
            <a:pPr algn="l">
              <a:buFont typeface="Arial" panose="020B0604020202020204" pitchFamily="34" charset="0"/>
              <a:buChar char="•"/>
            </a:pPr>
            <a:r>
              <a:rPr lang="en-US" sz="1800" b="0" i="0" dirty="0">
                <a:solidFill>
                  <a:srgbClr val="000000"/>
                </a:solidFill>
                <a:effectLst/>
              </a:rPr>
              <a:t>Purchase order</a:t>
            </a:r>
            <a:endParaRPr lang="en-US" sz="1800" b="0" i="0" dirty="0">
              <a:solidFill>
                <a:srgbClr val="333333"/>
              </a:solidFill>
              <a:effectLst/>
            </a:endParaRPr>
          </a:p>
          <a:p>
            <a:pPr algn="l">
              <a:buFont typeface="Arial" panose="020B0604020202020204" pitchFamily="34" charset="0"/>
              <a:buChar char="•"/>
            </a:pPr>
            <a:r>
              <a:rPr lang="en-US" sz="1800" b="0" i="0" dirty="0">
                <a:solidFill>
                  <a:srgbClr val="000000"/>
                </a:solidFill>
                <a:effectLst/>
              </a:rPr>
              <a:t>Export license</a:t>
            </a:r>
            <a:endParaRPr lang="en-US" sz="1800" b="0" i="0" dirty="0">
              <a:solidFill>
                <a:srgbClr val="333333"/>
              </a:solidFill>
              <a:effectLst/>
            </a:endParaRPr>
          </a:p>
          <a:p>
            <a:pPr algn="l">
              <a:buFont typeface="Arial" panose="020B0604020202020204" pitchFamily="34" charset="0"/>
              <a:buChar char="•"/>
            </a:pPr>
            <a:r>
              <a:rPr lang="en-US" sz="1800" b="0" i="0" dirty="0">
                <a:solidFill>
                  <a:srgbClr val="000000"/>
                </a:solidFill>
                <a:effectLst/>
              </a:rPr>
              <a:t>Fumigation certificate</a:t>
            </a:r>
            <a:endParaRPr lang="en-US" sz="1800" b="0" i="0" dirty="0">
              <a:solidFill>
                <a:srgbClr val="333333"/>
              </a:solidFill>
              <a:effectLst/>
            </a:endParaRPr>
          </a:p>
          <a:p>
            <a:pPr algn="l">
              <a:buFont typeface="Arial" panose="020B0604020202020204" pitchFamily="34" charset="0"/>
              <a:buChar char="•"/>
            </a:pPr>
            <a:r>
              <a:rPr lang="en-US" sz="1800" b="0" i="0" dirty="0">
                <a:solidFill>
                  <a:srgbClr val="000000"/>
                </a:solidFill>
                <a:effectLst/>
              </a:rPr>
              <a:t>Export inspection fee and Fumigation charges</a:t>
            </a:r>
            <a:endParaRPr lang="en-US" sz="1800" b="0" i="0" dirty="0">
              <a:solidFill>
                <a:srgbClr val="333333"/>
              </a:solidFill>
              <a:effectLst/>
            </a:endParaRPr>
          </a:p>
          <a:p>
            <a:pPr marL="0" indent="0" algn="l">
              <a:buNone/>
            </a:pPr>
            <a:endParaRPr lang="en-US" sz="1800" b="0" i="0" dirty="0">
              <a:solidFill>
                <a:srgbClr val="333333"/>
              </a:solidFill>
              <a:effectLst/>
            </a:endParaRPr>
          </a:p>
          <a:p>
            <a:pPr marL="0" indent="0">
              <a:buNone/>
            </a:pPr>
            <a:endParaRPr lang="en-IN" sz="1800" dirty="0"/>
          </a:p>
        </p:txBody>
      </p:sp>
    </p:spTree>
    <p:extLst>
      <p:ext uri="{BB962C8B-B14F-4D97-AF65-F5344CB8AC3E}">
        <p14:creationId xmlns:p14="http://schemas.microsoft.com/office/powerpoint/2010/main" val="18237964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3CD85-4DE7-A713-8CDF-4234313AF008}"/>
              </a:ext>
            </a:extLst>
          </p:cNvPr>
          <p:cNvSpPr>
            <a:spLocks noGrp="1"/>
          </p:cNvSpPr>
          <p:nvPr>
            <p:ph type="title"/>
          </p:nvPr>
        </p:nvSpPr>
        <p:spPr/>
        <p:txBody>
          <a:bodyPr/>
          <a:lstStyle/>
          <a:p>
            <a:r>
              <a:rPr lang="en-IN" dirty="0"/>
              <a:t>Spice Export: Phytosanitary Certificate Online Application</a:t>
            </a:r>
          </a:p>
        </p:txBody>
      </p:sp>
      <p:sp>
        <p:nvSpPr>
          <p:cNvPr id="5" name="Content Placeholder 4">
            <a:extLst>
              <a:ext uri="{FF2B5EF4-FFF2-40B4-BE49-F238E27FC236}">
                <a16:creationId xmlns:a16="http://schemas.microsoft.com/office/drawing/2014/main" id="{20581ADC-AA0A-B058-6474-2946221D9CCA}"/>
              </a:ext>
            </a:extLst>
          </p:cNvPr>
          <p:cNvSpPr>
            <a:spLocks noGrp="1"/>
          </p:cNvSpPr>
          <p:nvPr>
            <p:ph idx="1"/>
          </p:nvPr>
        </p:nvSpPr>
        <p:spPr/>
        <p:txBody>
          <a:bodyPr>
            <a:normAutofit/>
          </a:bodyPr>
          <a:lstStyle/>
          <a:p>
            <a:pPr algn="l"/>
            <a:r>
              <a:rPr lang="en-US" b="0" i="0" dirty="0">
                <a:solidFill>
                  <a:srgbClr val="000000"/>
                </a:solidFill>
                <a:effectLst/>
                <a:latin typeface="open sans" panose="020B0606030504020204" pitchFamily="34" charset="0"/>
              </a:rPr>
              <a:t>The trader, who wishes to obtain the Phytosanitary Certificate, needs to access the home page of the </a:t>
            </a:r>
            <a:r>
              <a:rPr lang="en-US" b="0" i="0" dirty="0">
                <a:solidFill>
                  <a:srgbClr val="0000FF"/>
                </a:solidFill>
                <a:effectLst/>
                <a:latin typeface="open sans" panose="020B0606030504020204" pitchFamily="34" charset="0"/>
              </a:rPr>
              <a:t>Plant Quarantine Information System</a:t>
            </a:r>
            <a:endParaRPr lang="en-US" b="0" i="0" dirty="0">
              <a:solidFill>
                <a:srgbClr val="696F6F"/>
              </a:solidFill>
              <a:effectLst/>
              <a:latin typeface="open sans" panose="020B0606030504020204" pitchFamily="34" charset="0"/>
            </a:endParaRPr>
          </a:p>
          <a:p>
            <a:pPr algn="l">
              <a:buFont typeface="Arial" panose="020B0604020202020204" pitchFamily="34" charset="0"/>
              <a:buChar char="•"/>
            </a:pPr>
            <a:r>
              <a:rPr lang="en-US" b="0" i="0" dirty="0">
                <a:solidFill>
                  <a:srgbClr val="000000"/>
                </a:solidFill>
                <a:effectLst/>
                <a:latin typeface="open sans" panose="020B0606030504020204" pitchFamily="34" charset="0"/>
              </a:rPr>
              <a:t>After accessing the home page of PQIS, the applicant needs to click on the “Sign up” link in the login window.</a:t>
            </a:r>
            <a:endParaRPr lang="en-US" b="0" i="0" dirty="0">
              <a:solidFill>
                <a:srgbClr val="333333"/>
              </a:solidFill>
              <a:effectLst/>
              <a:latin typeface="open sans" panose="020B0606030504020204" pitchFamily="34" charset="0"/>
            </a:endParaRPr>
          </a:p>
          <a:p>
            <a:pPr algn="l">
              <a:buFont typeface="Arial" panose="020B0604020202020204" pitchFamily="34" charset="0"/>
              <a:buChar char="•"/>
            </a:pPr>
            <a:r>
              <a:rPr lang="en-US" b="0" i="0" dirty="0">
                <a:solidFill>
                  <a:srgbClr val="000000"/>
                </a:solidFill>
                <a:effectLst/>
                <a:latin typeface="open sans" panose="020B0606030504020204" pitchFamily="34" charset="0"/>
              </a:rPr>
              <a:t>The screen will be displayed and provide the following details:</a:t>
            </a:r>
            <a:endParaRPr lang="en-US" b="0" i="0" dirty="0">
              <a:solidFill>
                <a:srgbClr val="333333"/>
              </a:solidFill>
              <a:effectLst/>
              <a:latin typeface="open sans" panose="020B0606030504020204" pitchFamily="34" charset="0"/>
            </a:endParaRPr>
          </a:p>
          <a:p>
            <a:pPr marL="742950" lvl="1" indent="-285750" algn="l">
              <a:buFont typeface="Arial" panose="020B0604020202020204" pitchFamily="34" charset="0"/>
              <a:buChar char="•"/>
            </a:pPr>
            <a:r>
              <a:rPr lang="en-US" b="0" i="0" dirty="0">
                <a:solidFill>
                  <a:srgbClr val="000000"/>
                </a:solidFill>
                <a:effectLst/>
                <a:latin typeface="open sans" panose="020B0606030504020204" pitchFamily="34" charset="0"/>
              </a:rPr>
              <a:t>Name of the Exporter</a:t>
            </a:r>
            <a:endParaRPr lang="en-US" b="0" i="0" dirty="0">
              <a:solidFill>
                <a:srgbClr val="333333"/>
              </a:solidFill>
              <a:effectLst/>
              <a:latin typeface="open sans" panose="020B0606030504020204" pitchFamily="34" charset="0"/>
            </a:endParaRPr>
          </a:p>
          <a:p>
            <a:pPr marL="742950" lvl="1" indent="-285750" algn="l">
              <a:buFont typeface="Arial" panose="020B0604020202020204" pitchFamily="34" charset="0"/>
              <a:buChar char="•"/>
            </a:pPr>
            <a:r>
              <a:rPr lang="en-US" b="0" i="0" dirty="0">
                <a:solidFill>
                  <a:srgbClr val="000000"/>
                </a:solidFill>
                <a:effectLst/>
                <a:latin typeface="open sans" panose="020B0606030504020204" pitchFamily="34" charset="0"/>
              </a:rPr>
              <a:t>Address of office location</a:t>
            </a:r>
            <a:endParaRPr lang="en-US" b="0" i="0" dirty="0">
              <a:solidFill>
                <a:srgbClr val="333333"/>
              </a:solidFill>
              <a:effectLst/>
              <a:latin typeface="open sans" panose="020B0606030504020204" pitchFamily="34" charset="0"/>
            </a:endParaRPr>
          </a:p>
          <a:p>
            <a:pPr algn="l"/>
            <a:r>
              <a:rPr lang="en-US" b="0" i="0" dirty="0">
                <a:solidFill>
                  <a:srgbClr val="000000"/>
                </a:solidFill>
                <a:effectLst/>
                <a:latin typeface="open sans" panose="020B0606030504020204" pitchFamily="34" charset="0"/>
              </a:rPr>
              <a:t>Note: Importer / Exporter can register with any Plant Quarantine Station; provision for entering five addresses of his/her office locations has been given.</a:t>
            </a:r>
            <a:endParaRPr lang="en-US" b="0" i="0" dirty="0">
              <a:solidFill>
                <a:srgbClr val="696F6F"/>
              </a:solidFill>
              <a:effectLst/>
              <a:latin typeface="open sans" panose="020B0606030504020204" pitchFamily="34" charset="0"/>
            </a:endParaRPr>
          </a:p>
          <a:p>
            <a:pPr marL="0" indent="0" algn="l">
              <a:buNone/>
            </a:pPr>
            <a:endParaRPr lang="en-US" sz="1800" b="0" i="0" dirty="0">
              <a:solidFill>
                <a:srgbClr val="333333"/>
              </a:solidFill>
              <a:effectLst/>
            </a:endParaRPr>
          </a:p>
          <a:p>
            <a:pPr marL="0" indent="0">
              <a:buNone/>
            </a:pPr>
            <a:endParaRPr lang="en-IN" sz="1800" dirty="0"/>
          </a:p>
        </p:txBody>
      </p:sp>
    </p:spTree>
    <p:extLst>
      <p:ext uri="{BB962C8B-B14F-4D97-AF65-F5344CB8AC3E}">
        <p14:creationId xmlns:p14="http://schemas.microsoft.com/office/powerpoint/2010/main" val="25798592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3CD85-4DE7-A713-8CDF-4234313AF008}"/>
              </a:ext>
            </a:extLst>
          </p:cNvPr>
          <p:cNvSpPr>
            <a:spLocks noGrp="1"/>
          </p:cNvSpPr>
          <p:nvPr>
            <p:ph type="title"/>
          </p:nvPr>
        </p:nvSpPr>
        <p:spPr/>
        <p:txBody>
          <a:bodyPr/>
          <a:lstStyle/>
          <a:p>
            <a:r>
              <a:rPr lang="en-IN" dirty="0"/>
              <a:t>Spice Export: Phytosanitary Certificate Online Application</a:t>
            </a:r>
          </a:p>
        </p:txBody>
      </p:sp>
      <p:sp>
        <p:nvSpPr>
          <p:cNvPr id="5" name="Content Placeholder 4">
            <a:extLst>
              <a:ext uri="{FF2B5EF4-FFF2-40B4-BE49-F238E27FC236}">
                <a16:creationId xmlns:a16="http://schemas.microsoft.com/office/drawing/2014/main" id="{20581ADC-AA0A-B058-6474-2946221D9CCA}"/>
              </a:ext>
            </a:extLst>
          </p:cNvPr>
          <p:cNvSpPr>
            <a:spLocks noGrp="1"/>
          </p:cNvSpPr>
          <p:nvPr>
            <p:ph idx="1"/>
          </p:nvPr>
        </p:nvSpPr>
        <p:spPr/>
        <p:txBody>
          <a:bodyPr>
            <a:normAutofit/>
          </a:bodyPr>
          <a:lstStyle/>
          <a:p>
            <a:pPr algn="l">
              <a:buFont typeface="Arial" panose="020B0604020202020204" pitchFamily="34" charset="0"/>
              <a:buChar char="•"/>
            </a:pPr>
            <a:r>
              <a:rPr lang="en-US" sz="1800" b="0" i="0" dirty="0">
                <a:solidFill>
                  <a:srgbClr val="000000"/>
                </a:solidFill>
                <a:effectLst/>
              </a:rPr>
              <a:t>Select Client type (Importer or Exporter)</a:t>
            </a:r>
            <a:endParaRPr lang="en-US" sz="1800" b="0" i="0" dirty="0">
              <a:solidFill>
                <a:srgbClr val="333333"/>
              </a:solidFill>
              <a:effectLst/>
            </a:endParaRPr>
          </a:p>
          <a:p>
            <a:pPr algn="l">
              <a:buFont typeface="Arial" panose="020B0604020202020204" pitchFamily="34" charset="0"/>
              <a:buChar char="•"/>
            </a:pPr>
            <a:r>
              <a:rPr lang="en-US" sz="1800" b="0" i="0" dirty="0">
                <a:solidFill>
                  <a:srgbClr val="000000"/>
                </a:solidFill>
                <a:effectLst/>
              </a:rPr>
              <a:t>Provide Import Export Code given by DGFT</a:t>
            </a:r>
            <a:endParaRPr lang="en-US" sz="1800" b="0" i="0" dirty="0">
              <a:solidFill>
                <a:srgbClr val="333333"/>
              </a:solidFill>
              <a:effectLst/>
            </a:endParaRPr>
          </a:p>
          <a:p>
            <a:pPr algn="l">
              <a:buFont typeface="Arial" panose="020B0604020202020204" pitchFamily="34" charset="0"/>
              <a:buChar char="•"/>
            </a:pPr>
            <a:r>
              <a:rPr lang="en-US" sz="1800" b="0" i="0" dirty="0">
                <a:solidFill>
                  <a:srgbClr val="000000"/>
                </a:solidFill>
                <a:effectLst/>
              </a:rPr>
              <a:t>Furnish Contact number and mail ID</a:t>
            </a:r>
            <a:endParaRPr lang="en-US" sz="1800" b="0" i="0" dirty="0">
              <a:solidFill>
                <a:srgbClr val="333333"/>
              </a:solidFill>
              <a:effectLst/>
            </a:endParaRPr>
          </a:p>
          <a:p>
            <a:pPr algn="l">
              <a:buFont typeface="Arial" panose="020B0604020202020204" pitchFamily="34" charset="0"/>
              <a:buChar char="•"/>
            </a:pPr>
            <a:r>
              <a:rPr lang="en-US" sz="1800" b="0" i="0" dirty="0">
                <a:solidFill>
                  <a:srgbClr val="000000"/>
                </a:solidFill>
                <a:effectLst/>
              </a:rPr>
              <a:t>After providing the details, select the plant Quarantine Station where the trader desires to register; after completing the registration form, click the submit button.</a:t>
            </a:r>
          </a:p>
          <a:p>
            <a:pPr>
              <a:buFont typeface="Arial" panose="020B0604020202020204" pitchFamily="34" charset="0"/>
              <a:buChar char="•"/>
            </a:pPr>
            <a:r>
              <a:rPr lang="en-US" sz="1800" b="0" i="0" dirty="0">
                <a:solidFill>
                  <a:srgbClr val="000000"/>
                </a:solidFill>
                <a:effectLst/>
              </a:rPr>
              <a:t>After submitting, the request will be sent to the respective Plant Quarantine Station. Plant Quarantine Station after validating the details, will activate the account. After activation, the applicant receives an e-mail message: “Your account has been activated.”</a:t>
            </a:r>
            <a:endParaRPr lang="en-US" sz="1800" b="0" i="0" dirty="0">
              <a:solidFill>
                <a:srgbClr val="333333"/>
              </a:solidFill>
              <a:effectLst/>
            </a:endParaRPr>
          </a:p>
          <a:p>
            <a:pPr algn="l">
              <a:buFont typeface="Arial" panose="020B0604020202020204" pitchFamily="34" charset="0"/>
              <a:buChar char="•"/>
            </a:pPr>
            <a:endParaRPr lang="en-US" sz="1800" b="0" i="0" dirty="0">
              <a:solidFill>
                <a:srgbClr val="333333"/>
              </a:solidFill>
              <a:effectLst/>
            </a:endParaRPr>
          </a:p>
          <a:p>
            <a:pPr marL="0" indent="0" algn="l">
              <a:buNone/>
            </a:pPr>
            <a:endParaRPr lang="en-US" sz="1800" b="0" i="0" dirty="0">
              <a:solidFill>
                <a:srgbClr val="333333"/>
              </a:solidFill>
              <a:effectLst/>
            </a:endParaRPr>
          </a:p>
          <a:p>
            <a:pPr marL="0" indent="0">
              <a:buNone/>
            </a:pPr>
            <a:endParaRPr lang="en-IN" sz="1800" dirty="0"/>
          </a:p>
        </p:txBody>
      </p:sp>
    </p:spTree>
    <p:extLst>
      <p:ext uri="{BB962C8B-B14F-4D97-AF65-F5344CB8AC3E}">
        <p14:creationId xmlns:p14="http://schemas.microsoft.com/office/powerpoint/2010/main" val="13491159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3CD85-4DE7-A713-8CDF-4234313AF008}"/>
              </a:ext>
            </a:extLst>
          </p:cNvPr>
          <p:cNvSpPr>
            <a:spLocks noGrp="1"/>
          </p:cNvSpPr>
          <p:nvPr>
            <p:ph type="title"/>
          </p:nvPr>
        </p:nvSpPr>
        <p:spPr/>
        <p:txBody>
          <a:bodyPr/>
          <a:lstStyle/>
          <a:p>
            <a:r>
              <a:rPr lang="en-IN" dirty="0"/>
              <a:t>Spice Export: Phytosanitary Certificate Online Application</a:t>
            </a:r>
          </a:p>
        </p:txBody>
      </p:sp>
      <p:sp>
        <p:nvSpPr>
          <p:cNvPr id="5" name="Content Placeholder 4">
            <a:extLst>
              <a:ext uri="{FF2B5EF4-FFF2-40B4-BE49-F238E27FC236}">
                <a16:creationId xmlns:a16="http://schemas.microsoft.com/office/drawing/2014/main" id="{20581ADC-AA0A-B058-6474-2946221D9CCA}"/>
              </a:ext>
            </a:extLst>
          </p:cNvPr>
          <p:cNvSpPr>
            <a:spLocks noGrp="1"/>
          </p:cNvSpPr>
          <p:nvPr>
            <p:ph idx="1"/>
          </p:nvPr>
        </p:nvSpPr>
        <p:spPr/>
        <p:txBody>
          <a:bodyPr>
            <a:normAutofit/>
          </a:bodyPr>
          <a:lstStyle/>
          <a:p>
            <a:pPr algn="l">
              <a:buFont typeface="Arial" panose="020B0604020202020204" pitchFamily="34" charset="0"/>
              <a:buChar char="•"/>
            </a:pPr>
            <a:r>
              <a:rPr lang="en-US" sz="1800" b="0" i="0" dirty="0">
                <a:solidFill>
                  <a:srgbClr val="000000"/>
                </a:solidFill>
                <a:effectLst/>
              </a:rPr>
              <a:t>After login into the system, click on “Apply Online” to obtain the Phytosanitary Certificate. The exporter can submit the following applications online for Phytosanitary Certificate by clicking the respective link:</a:t>
            </a:r>
            <a:endParaRPr lang="en-US" sz="1800" b="0" i="0" dirty="0">
              <a:solidFill>
                <a:srgbClr val="333333"/>
              </a:solidFill>
              <a:effectLst/>
            </a:endParaRPr>
          </a:p>
          <a:p>
            <a:pPr marL="742950" lvl="1" indent="-285750" algn="l">
              <a:buFont typeface="Arial" panose="020B0604020202020204" pitchFamily="34" charset="0"/>
              <a:buChar char="•"/>
            </a:pPr>
            <a:r>
              <a:rPr lang="en-US" sz="1800" b="0" i="0" dirty="0">
                <a:solidFill>
                  <a:srgbClr val="000000"/>
                </a:solidFill>
                <a:effectLst/>
              </a:rPr>
              <a:t>Phyto-Sanitary Certificates</a:t>
            </a:r>
            <a:endParaRPr lang="en-US" sz="1800" b="0" i="0" dirty="0">
              <a:solidFill>
                <a:srgbClr val="333333"/>
              </a:solidFill>
              <a:effectLst/>
            </a:endParaRPr>
          </a:p>
          <a:p>
            <a:pPr marL="742950" lvl="1" indent="-285750" algn="l">
              <a:buFont typeface="Arial" panose="020B0604020202020204" pitchFamily="34" charset="0"/>
              <a:buChar char="•"/>
            </a:pPr>
            <a:r>
              <a:rPr lang="en-US" sz="1800" b="0" i="0" dirty="0">
                <a:solidFill>
                  <a:srgbClr val="000000"/>
                </a:solidFill>
                <a:effectLst/>
              </a:rPr>
              <a:t>Re-Export Phyto-Sanitary Certificates</a:t>
            </a:r>
            <a:endParaRPr lang="en-US" sz="1800" b="0" i="0" dirty="0">
              <a:solidFill>
                <a:srgbClr val="333333"/>
              </a:solidFill>
              <a:effectLst/>
            </a:endParaRPr>
          </a:p>
          <a:p>
            <a:pPr algn="l">
              <a:buFont typeface="Arial" panose="020B0604020202020204" pitchFamily="34" charset="0"/>
              <a:buChar char="•"/>
            </a:pPr>
            <a:r>
              <a:rPr lang="en-US" sz="1800" b="0" i="0" dirty="0">
                <a:solidFill>
                  <a:srgbClr val="000000"/>
                </a:solidFill>
                <a:effectLst/>
              </a:rPr>
              <a:t>Complete the application for Phytosanitary Certificate. The applicant can save the application for later submission by clicking the “Save” button or clicking the “Submit” button to submit it. An application number will be provided; keep it safe for future purposes.</a:t>
            </a:r>
            <a:endParaRPr lang="en-US" sz="1800" b="0" i="0" dirty="0">
              <a:solidFill>
                <a:srgbClr val="333333"/>
              </a:solidFill>
              <a:effectLst/>
            </a:endParaRPr>
          </a:p>
          <a:p>
            <a:pPr algn="l">
              <a:buFont typeface="Arial" panose="020B0604020202020204" pitchFamily="34" charset="0"/>
              <a:buChar char="•"/>
            </a:pPr>
            <a:r>
              <a:rPr lang="en-US" sz="1800" b="0" i="0" dirty="0">
                <a:solidFill>
                  <a:srgbClr val="000000"/>
                </a:solidFill>
                <a:effectLst/>
              </a:rPr>
              <a:t>After conducting the above-said process (Inspection of Consignment and Sampling Laboratory testing), Phytosanitary Certificates (PSCs) will be issued to the exporter if the consignment on inspection is found to be free from quarantine pests.</a:t>
            </a:r>
            <a:endParaRPr lang="en-US" sz="1800" b="0" i="0" dirty="0">
              <a:solidFill>
                <a:srgbClr val="333333"/>
              </a:solidFill>
              <a:effectLst/>
            </a:endParaRPr>
          </a:p>
          <a:p>
            <a:pPr algn="l">
              <a:buFont typeface="Arial" panose="020B0604020202020204" pitchFamily="34" charset="0"/>
              <a:buChar char="•"/>
            </a:pPr>
            <a:endParaRPr lang="en-US" sz="1800" b="0" i="0" dirty="0">
              <a:solidFill>
                <a:srgbClr val="333333"/>
              </a:solidFill>
              <a:effectLst/>
            </a:endParaRPr>
          </a:p>
          <a:p>
            <a:pPr marL="0" indent="0" algn="l">
              <a:buNone/>
            </a:pPr>
            <a:endParaRPr lang="en-US" sz="1800" b="0" i="0" dirty="0">
              <a:solidFill>
                <a:srgbClr val="333333"/>
              </a:solidFill>
              <a:effectLst/>
            </a:endParaRPr>
          </a:p>
          <a:p>
            <a:pPr marL="0" indent="0">
              <a:buNone/>
            </a:pPr>
            <a:endParaRPr lang="en-IN" sz="1800" dirty="0"/>
          </a:p>
        </p:txBody>
      </p:sp>
    </p:spTree>
    <p:extLst>
      <p:ext uri="{BB962C8B-B14F-4D97-AF65-F5344CB8AC3E}">
        <p14:creationId xmlns:p14="http://schemas.microsoft.com/office/powerpoint/2010/main" val="7439895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79B8E-96A4-D754-91E1-DB165BC478C8}"/>
              </a:ext>
            </a:extLst>
          </p:cNvPr>
          <p:cNvSpPr>
            <a:spLocks noGrp="1"/>
          </p:cNvSpPr>
          <p:nvPr>
            <p:ph type="title"/>
          </p:nvPr>
        </p:nvSpPr>
        <p:spPr>
          <a:xfrm>
            <a:off x="1097280" y="2186523"/>
            <a:ext cx="10058400" cy="1450757"/>
          </a:xfrm>
        </p:spPr>
        <p:txBody>
          <a:bodyPr/>
          <a:lstStyle/>
          <a:p>
            <a:r>
              <a:rPr lang="en-IN" dirty="0"/>
              <a:t>THANK YOU</a:t>
            </a:r>
          </a:p>
        </p:txBody>
      </p:sp>
    </p:spTree>
    <p:extLst>
      <p:ext uri="{BB962C8B-B14F-4D97-AF65-F5344CB8AC3E}">
        <p14:creationId xmlns:p14="http://schemas.microsoft.com/office/powerpoint/2010/main" val="33250672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B11EF-E6EC-2A68-C361-18F26F966B46}"/>
              </a:ext>
            </a:extLst>
          </p:cNvPr>
          <p:cNvSpPr>
            <a:spLocks noGrp="1"/>
          </p:cNvSpPr>
          <p:nvPr>
            <p:ph type="title"/>
          </p:nvPr>
        </p:nvSpPr>
        <p:spPr/>
        <p:txBody>
          <a:bodyPr/>
          <a:lstStyle/>
          <a:p>
            <a:r>
              <a:rPr lang="en-IN" dirty="0"/>
              <a:t>Spices: Trade Information &amp; Statistics</a:t>
            </a:r>
          </a:p>
        </p:txBody>
      </p:sp>
      <p:pic>
        <p:nvPicPr>
          <p:cNvPr id="7" name="Picture 6">
            <a:extLst>
              <a:ext uri="{FF2B5EF4-FFF2-40B4-BE49-F238E27FC236}">
                <a16:creationId xmlns:a16="http://schemas.microsoft.com/office/drawing/2014/main" id="{51239D08-E78D-5FB7-D3EA-288702E7094C}"/>
              </a:ext>
            </a:extLst>
          </p:cNvPr>
          <p:cNvPicPr>
            <a:picLocks noChangeAspect="1"/>
          </p:cNvPicPr>
          <p:nvPr/>
        </p:nvPicPr>
        <p:blipFill rotWithShape="1">
          <a:blip r:embed="rId2">
            <a:extLst>
              <a:ext uri="{28A0092B-C50C-407E-A947-70E740481C1C}">
                <a14:useLocalDpi xmlns:a14="http://schemas.microsoft.com/office/drawing/2010/main" val="0"/>
              </a:ext>
            </a:extLst>
          </a:blip>
          <a:srcRect l="11250" t="18985" r="11500" b="11919"/>
          <a:stretch/>
        </p:blipFill>
        <p:spPr>
          <a:xfrm>
            <a:off x="1717040" y="2003297"/>
            <a:ext cx="8686800" cy="4123184"/>
          </a:xfrm>
          <a:prstGeom prst="rect">
            <a:avLst/>
          </a:prstGeom>
        </p:spPr>
      </p:pic>
    </p:spTree>
    <p:extLst>
      <p:ext uri="{BB962C8B-B14F-4D97-AF65-F5344CB8AC3E}">
        <p14:creationId xmlns:p14="http://schemas.microsoft.com/office/powerpoint/2010/main" val="4922192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B11EF-E6EC-2A68-C361-18F26F966B46}"/>
              </a:ext>
            </a:extLst>
          </p:cNvPr>
          <p:cNvSpPr>
            <a:spLocks noGrp="1"/>
          </p:cNvSpPr>
          <p:nvPr>
            <p:ph type="title"/>
          </p:nvPr>
        </p:nvSpPr>
        <p:spPr/>
        <p:txBody>
          <a:bodyPr/>
          <a:lstStyle/>
          <a:p>
            <a:r>
              <a:rPr lang="en-IN" dirty="0"/>
              <a:t>Spices: Trade Information &amp; Statistics</a:t>
            </a:r>
          </a:p>
        </p:txBody>
      </p:sp>
      <p:pic>
        <p:nvPicPr>
          <p:cNvPr id="7" name="Picture 6">
            <a:extLst>
              <a:ext uri="{FF2B5EF4-FFF2-40B4-BE49-F238E27FC236}">
                <a16:creationId xmlns:a16="http://schemas.microsoft.com/office/drawing/2014/main" id="{8B6FC3CD-5D9C-14EC-7BEE-9ECE6312E182}"/>
              </a:ext>
            </a:extLst>
          </p:cNvPr>
          <p:cNvPicPr>
            <a:picLocks noChangeAspect="1"/>
          </p:cNvPicPr>
          <p:nvPr/>
        </p:nvPicPr>
        <p:blipFill rotWithShape="1">
          <a:blip r:embed="rId2">
            <a:extLst>
              <a:ext uri="{28A0092B-C50C-407E-A947-70E740481C1C}">
                <a14:useLocalDpi xmlns:a14="http://schemas.microsoft.com/office/drawing/2010/main" val="0"/>
              </a:ext>
            </a:extLst>
          </a:blip>
          <a:srcRect l="8083" t="28407" r="16085" b="3125"/>
          <a:stretch/>
        </p:blipFill>
        <p:spPr>
          <a:xfrm>
            <a:off x="1706880" y="2032000"/>
            <a:ext cx="8991600" cy="4308064"/>
          </a:xfrm>
          <a:prstGeom prst="rect">
            <a:avLst/>
          </a:prstGeom>
        </p:spPr>
      </p:pic>
    </p:spTree>
    <p:extLst>
      <p:ext uri="{BB962C8B-B14F-4D97-AF65-F5344CB8AC3E}">
        <p14:creationId xmlns:p14="http://schemas.microsoft.com/office/powerpoint/2010/main" val="679343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3CD85-4DE7-A713-8CDF-4234313AF008}"/>
              </a:ext>
            </a:extLst>
          </p:cNvPr>
          <p:cNvSpPr>
            <a:spLocks noGrp="1"/>
          </p:cNvSpPr>
          <p:nvPr>
            <p:ph type="title"/>
          </p:nvPr>
        </p:nvSpPr>
        <p:spPr/>
        <p:txBody>
          <a:bodyPr/>
          <a:lstStyle/>
          <a:p>
            <a:r>
              <a:rPr lang="en-IN" dirty="0"/>
              <a:t>Spice Export: The Prerequisites</a:t>
            </a:r>
          </a:p>
        </p:txBody>
      </p:sp>
      <p:sp>
        <p:nvSpPr>
          <p:cNvPr id="3" name="Content Placeholder 2">
            <a:extLst>
              <a:ext uri="{FF2B5EF4-FFF2-40B4-BE49-F238E27FC236}">
                <a16:creationId xmlns:a16="http://schemas.microsoft.com/office/drawing/2014/main" id="{F36A74F2-AEBC-C050-D009-FD59246C756F}"/>
              </a:ext>
            </a:extLst>
          </p:cNvPr>
          <p:cNvSpPr>
            <a:spLocks noGrp="1"/>
          </p:cNvSpPr>
          <p:nvPr>
            <p:ph idx="1"/>
          </p:nvPr>
        </p:nvSpPr>
        <p:spPr/>
        <p:txBody>
          <a:bodyPr>
            <a:normAutofit/>
          </a:bodyPr>
          <a:lstStyle/>
          <a:p>
            <a:pPr>
              <a:buFont typeface="Wingdings" panose="05000000000000000000" pitchFamily="2" charset="2"/>
              <a:buChar char="Ø"/>
            </a:pPr>
            <a:r>
              <a:rPr lang="en-IN" dirty="0"/>
              <a:t>First, choose how you want to venture into this business. You can enter into export of spices as:	</a:t>
            </a:r>
          </a:p>
          <a:p>
            <a:pPr lvl="1">
              <a:buFont typeface="Wingdings" panose="05000000000000000000" pitchFamily="2" charset="2"/>
              <a:buChar char="Ø"/>
            </a:pPr>
            <a:r>
              <a:rPr lang="en-IN" b="1" dirty="0"/>
              <a:t>Wholesaler</a:t>
            </a:r>
          </a:p>
          <a:p>
            <a:pPr lvl="1">
              <a:buFont typeface="Wingdings" panose="05000000000000000000" pitchFamily="2" charset="2"/>
              <a:buChar char="Ø"/>
            </a:pPr>
            <a:r>
              <a:rPr lang="en-IN" b="1" dirty="0"/>
              <a:t>Retailer</a:t>
            </a:r>
          </a:p>
          <a:p>
            <a:pPr lvl="1">
              <a:buFont typeface="Wingdings" panose="05000000000000000000" pitchFamily="2" charset="2"/>
              <a:buChar char="Ø"/>
            </a:pPr>
            <a:r>
              <a:rPr lang="en-IN" b="1" dirty="0"/>
              <a:t>Supplier</a:t>
            </a:r>
          </a:p>
          <a:p>
            <a:pPr lvl="1">
              <a:buFont typeface="Wingdings" panose="05000000000000000000" pitchFamily="2" charset="2"/>
              <a:buChar char="Ø"/>
            </a:pPr>
            <a:r>
              <a:rPr lang="en-IN" b="1" dirty="0"/>
              <a:t>Manufacturer</a:t>
            </a:r>
          </a:p>
          <a:p>
            <a:pPr marL="201168" lvl="1" indent="0">
              <a:buNone/>
            </a:pPr>
            <a:endParaRPr lang="en-IN" b="1" dirty="0"/>
          </a:p>
          <a:p>
            <a:pPr>
              <a:buFont typeface="Wingdings" panose="05000000000000000000" pitchFamily="2" charset="2"/>
              <a:buChar char="Ø"/>
            </a:pPr>
            <a:r>
              <a:rPr lang="en-IN" dirty="0"/>
              <a:t>All the above type of businesses would need to get registered under the apt Act and bylaws</a:t>
            </a:r>
          </a:p>
          <a:p>
            <a:pPr>
              <a:buFont typeface="Wingdings" panose="05000000000000000000" pitchFamily="2" charset="2"/>
              <a:buChar char="Ø"/>
            </a:pPr>
            <a:r>
              <a:rPr lang="en-IN" dirty="0"/>
              <a:t>Outline an efficient supply chain for the business</a:t>
            </a:r>
          </a:p>
        </p:txBody>
      </p:sp>
    </p:spTree>
    <p:extLst>
      <p:ext uri="{BB962C8B-B14F-4D97-AF65-F5344CB8AC3E}">
        <p14:creationId xmlns:p14="http://schemas.microsoft.com/office/powerpoint/2010/main" val="9693638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3CD85-4DE7-A713-8CDF-4234313AF008}"/>
              </a:ext>
            </a:extLst>
          </p:cNvPr>
          <p:cNvSpPr>
            <a:spLocks noGrp="1"/>
          </p:cNvSpPr>
          <p:nvPr>
            <p:ph type="title"/>
          </p:nvPr>
        </p:nvSpPr>
        <p:spPr/>
        <p:txBody>
          <a:bodyPr/>
          <a:lstStyle/>
          <a:p>
            <a:r>
              <a:rPr lang="en-IN" dirty="0"/>
              <a:t>Spice Export: The Prerequisites</a:t>
            </a:r>
          </a:p>
        </p:txBody>
      </p:sp>
      <p:sp>
        <p:nvSpPr>
          <p:cNvPr id="3" name="Content Placeholder 2">
            <a:extLst>
              <a:ext uri="{FF2B5EF4-FFF2-40B4-BE49-F238E27FC236}">
                <a16:creationId xmlns:a16="http://schemas.microsoft.com/office/drawing/2014/main" id="{F36A74F2-AEBC-C050-D009-FD59246C756F}"/>
              </a:ext>
            </a:extLst>
          </p:cNvPr>
          <p:cNvSpPr>
            <a:spLocks noGrp="1"/>
          </p:cNvSpPr>
          <p:nvPr>
            <p:ph idx="1"/>
          </p:nvPr>
        </p:nvSpPr>
        <p:spPr/>
        <p:txBody>
          <a:bodyPr>
            <a:normAutofit/>
          </a:bodyPr>
          <a:lstStyle/>
          <a:p>
            <a:pPr>
              <a:buFont typeface="Wingdings" panose="05000000000000000000" pitchFamily="2" charset="2"/>
              <a:buChar char="Ø"/>
            </a:pPr>
            <a:r>
              <a:rPr lang="en-IN" dirty="0"/>
              <a:t>Manufacturer cum exporter needs to arrange the following machinery used in the processing and packaging of spices:</a:t>
            </a:r>
          </a:p>
        </p:txBody>
      </p:sp>
      <p:pic>
        <p:nvPicPr>
          <p:cNvPr id="5" name="Picture 4">
            <a:extLst>
              <a:ext uri="{FF2B5EF4-FFF2-40B4-BE49-F238E27FC236}">
                <a16:creationId xmlns:a16="http://schemas.microsoft.com/office/drawing/2014/main" id="{89C48445-F5F9-E9B6-8935-66EE4810B565}"/>
              </a:ext>
            </a:extLst>
          </p:cNvPr>
          <p:cNvPicPr>
            <a:picLocks noChangeAspect="1"/>
          </p:cNvPicPr>
          <p:nvPr/>
        </p:nvPicPr>
        <p:blipFill rotWithShape="1">
          <a:blip r:embed="rId2">
            <a:extLst>
              <a:ext uri="{28A0092B-C50C-407E-A947-70E740481C1C}">
                <a14:useLocalDpi xmlns:a14="http://schemas.microsoft.com/office/drawing/2010/main" val="0"/>
              </a:ext>
            </a:extLst>
          </a:blip>
          <a:srcRect t="28408" r="37667"/>
          <a:stretch/>
        </p:blipFill>
        <p:spPr>
          <a:xfrm>
            <a:off x="3393440" y="2885184"/>
            <a:ext cx="5699760" cy="3473951"/>
          </a:xfrm>
          <a:prstGeom prst="rect">
            <a:avLst/>
          </a:prstGeom>
        </p:spPr>
      </p:pic>
    </p:spTree>
    <p:extLst>
      <p:ext uri="{BB962C8B-B14F-4D97-AF65-F5344CB8AC3E}">
        <p14:creationId xmlns:p14="http://schemas.microsoft.com/office/powerpoint/2010/main" val="3805795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3CD85-4DE7-A713-8CDF-4234313AF008}"/>
              </a:ext>
            </a:extLst>
          </p:cNvPr>
          <p:cNvSpPr>
            <a:spLocks noGrp="1"/>
          </p:cNvSpPr>
          <p:nvPr>
            <p:ph type="title"/>
          </p:nvPr>
        </p:nvSpPr>
        <p:spPr/>
        <p:txBody>
          <a:bodyPr/>
          <a:lstStyle/>
          <a:p>
            <a:r>
              <a:rPr lang="en-IN" dirty="0"/>
              <a:t>Spice Export: The Certifications</a:t>
            </a:r>
          </a:p>
        </p:txBody>
      </p:sp>
      <p:sp>
        <p:nvSpPr>
          <p:cNvPr id="3" name="Content Placeholder 2">
            <a:extLst>
              <a:ext uri="{FF2B5EF4-FFF2-40B4-BE49-F238E27FC236}">
                <a16:creationId xmlns:a16="http://schemas.microsoft.com/office/drawing/2014/main" id="{F36A74F2-AEBC-C050-D009-FD59246C756F}"/>
              </a:ext>
            </a:extLst>
          </p:cNvPr>
          <p:cNvSpPr>
            <a:spLocks noGrp="1"/>
          </p:cNvSpPr>
          <p:nvPr>
            <p:ph idx="1"/>
          </p:nvPr>
        </p:nvSpPr>
        <p:spPr/>
        <p:txBody>
          <a:bodyPr>
            <a:noAutofit/>
          </a:bodyPr>
          <a:lstStyle/>
          <a:p>
            <a:pPr marL="0" indent="0">
              <a:buNone/>
            </a:pPr>
            <a:r>
              <a:rPr lang="en-IN" sz="1800" dirty="0"/>
              <a:t>Basic certifications required for Spice Export are:</a:t>
            </a:r>
          </a:p>
          <a:p>
            <a:pPr marL="342900" indent="-342900">
              <a:buAutoNum type="arabicPeriod"/>
            </a:pPr>
            <a:r>
              <a:rPr lang="en-IN" sz="1800" b="1" dirty="0"/>
              <a:t>Incorporation Certificate</a:t>
            </a:r>
          </a:p>
          <a:p>
            <a:pPr marL="342900" indent="-342900">
              <a:buAutoNum type="arabicPeriod"/>
            </a:pPr>
            <a:r>
              <a:rPr lang="en-IN" sz="1800" b="1" dirty="0"/>
              <a:t>Certificate of Registration as Exporter from the Spice Board</a:t>
            </a:r>
          </a:p>
          <a:p>
            <a:pPr marL="342900" indent="-342900">
              <a:buAutoNum type="arabicPeriod"/>
            </a:pPr>
            <a:r>
              <a:rPr lang="en-IN" sz="1800" b="1" dirty="0"/>
              <a:t>Import Export Code from DGFT</a:t>
            </a:r>
          </a:p>
          <a:p>
            <a:pPr marL="342900" indent="-342900">
              <a:buAutoNum type="arabicPeriod"/>
            </a:pPr>
            <a:r>
              <a:rPr lang="en-IN" sz="1800" b="1" dirty="0"/>
              <a:t>Food Safety Licence and Registration from FSSAI</a:t>
            </a:r>
          </a:p>
          <a:p>
            <a:pPr marL="342900" indent="-342900">
              <a:buAutoNum type="arabicPeriod"/>
            </a:pPr>
            <a:r>
              <a:rPr lang="en-IN" sz="1800" b="1" dirty="0"/>
              <a:t>GST Registration</a:t>
            </a:r>
          </a:p>
          <a:p>
            <a:pPr marL="342900" indent="-342900">
              <a:buAutoNum type="arabicPeriod"/>
            </a:pPr>
            <a:r>
              <a:rPr lang="en-IN" sz="1800" b="1" dirty="0"/>
              <a:t>Phytosanitary Certificate</a:t>
            </a:r>
          </a:p>
        </p:txBody>
      </p:sp>
    </p:spTree>
    <p:extLst>
      <p:ext uri="{BB962C8B-B14F-4D97-AF65-F5344CB8AC3E}">
        <p14:creationId xmlns:p14="http://schemas.microsoft.com/office/powerpoint/2010/main" val="9219796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3CD85-4DE7-A713-8CDF-4234313AF008}"/>
              </a:ext>
            </a:extLst>
          </p:cNvPr>
          <p:cNvSpPr>
            <a:spLocks noGrp="1"/>
          </p:cNvSpPr>
          <p:nvPr>
            <p:ph type="title"/>
          </p:nvPr>
        </p:nvSpPr>
        <p:spPr/>
        <p:txBody>
          <a:bodyPr/>
          <a:lstStyle/>
          <a:p>
            <a:r>
              <a:rPr lang="en-IN" dirty="0"/>
              <a:t>Spice Export: The IEC Code</a:t>
            </a:r>
          </a:p>
        </p:txBody>
      </p:sp>
      <p:sp>
        <p:nvSpPr>
          <p:cNvPr id="3" name="Content Placeholder 2">
            <a:extLst>
              <a:ext uri="{FF2B5EF4-FFF2-40B4-BE49-F238E27FC236}">
                <a16:creationId xmlns:a16="http://schemas.microsoft.com/office/drawing/2014/main" id="{F36A74F2-AEBC-C050-D009-FD59246C756F}"/>
              </a:ext>
            </a:extLst>
          </p:cNvPr>
          <p:cNvSpPr>
            <a:spLocks noGrp="1"/>
          </p:cNvSpPr>
          <p:nvPr>
            <p:ph idx="1"/>
          </p:nvPr>
        </p:nvSpPr>
        <p:spPr/>
        <p:txBody>
          <a:bodyPr>
            <a:noAutofit/>
          </a:bodyPr>
          <a:lstStyle/>
          <a:p>
            <a:pPr>
              <a:buFont typeface="Wingdings" panose="05000000000000000000" pitchFamily="2" charset="2"/>
              <a:buChar char="Ø"/>
            </a:pPr>
            <a:r>
              <a:rPr lang="en-IN" sz="1800" dirty="0"/>
              <a:t>Import Export Code (IEC): A 10-digit code necessary for Indian export-import business:</a:t>
            </a:r>
          </a:p>
          <a:p>
            <a:pPr marL="0" indent="0">
              <a:buNone/>
            </a:pPr>
            <a:endParaRPr lang="en-IN" sz="1800" dirty="0"/>
          </a:p>
          <a:p>
            <a:pPr lvl="1">
              <a:buFont typeface="Wingdings" panose="05000000000000000000" pitchFamily="2" charset="2"/>
              <a:buChar char="Ø"/>
            </a:pPr>
            <a:r>
              <a:rPr lang="en-IN" sz="1800" dirty="0"/>
              <a:t>Issued by DGFT, Ministry of Commerce</a:t>
            </a:r>
          </a:p>
          <a:p>
            <a:pPr lvl="1">
              <a:buFont typeface="Wingdings" panose="05000000000000000000" pitchFamily="2" charset="2"/>
              <a:buChar char="Ø"/>
            </a:pPr>
            <a:endParaRPr lang="en-IN" sz="1800" dirty="0"/>
          </a:p>
          <a:p>
            <a:pPr lvl="1">
              <a:buFont typeface="Wingdings" panose="05000000000000000000" pitchFamily="2" charset="2"/>
              <a:buChar char="Ø"/>
            </a:pPr>
            <a:r>
              <a:rPr lang="en-IN" sz="1800" dirty="0"/>
              <a:t>Importers need IEC to clear customs</a:t>
            </a:r>
          </a:p>
          <a:p>
            <a:pPr lvl="1">
              <a:buFont typeface="Wingdings" panose="05000000000000000000" pitchFamily="2" charset="2"/>
              <a:buChar char="Ø"/>
            </a:pPr>
            <a:endParaRPr lang="en-IN" sz="1800" dirty="0"/>
          </a:p>
          <a:p>
            <a:pPr lvl="1">
              <a:buFont typeface="Wingdings" panose="05000000000000000000" pitchFamily="2" charset="2"/>
              <a:buChar char="Ø"/>
            </a:pPr>
            <a:r>
              <a:rPr lang="en-IN" sz="1800" dirty="0"/>
              <a:t>Exporters need it to send shipment and receive payments</a:t>
            </a:r>
          </a:p>
          <a:p>
            <a:pPr lvl="1">
              <a:buFont typeface="Wingdings" panose="05000000000000000000" pitchFamily="2" charset="2"/>
              <a:buChar char="Ø"/>
            </a:pPr>
            <a:endParaRPr lang="en-IN" sz="1800" dirty="0"/>
          </a:p>
          <a:p>
            <a:pPr lvl="1">
              <a:buFont typeface="Wingdings" panose="05000000000000000000" pitchFamily="2" charset="2"/>
              <a:buChar char="Ø"/>
            </a:pPr>
            <a:r>
              <a:rPr lang="en-IN" sz="1800" dirty="0"/>
              <a:t>IEC code does not require filing returns or renewal</a:t>
            </a:r>
          </a:p>
          <a:p>
            <a:pPr lvl="1">
              <a:buFont typeface="Wingdings" panose="05000000000000000000" pitchFamily="2" charset="2"/>
              <a:buChar char="Ø"/>
            </a:pPr>
            <a:endParaRPr lang="en-IN" sz="1800" dirty="0"/>
          </a:p>
          <a:p>
            <a:pPr lvl="1">
              <a:buFont typeface="Wingdings" panose="05000000000000000000" pitchFamily="2" charset="2"/>
              <a:buChar char="Ø"/>
            </a:pPr>
            <a:r>
              <a:rPr lang="en-IN" sz="1800" dirty="0"/>
              <a:t>IEC certificate is valid for a lifetime</a:t>
            </a:r>
          </a:p>
        </p:txBody>
      </p:sp>
    </p:spTree>
    <p:extLst>
      <p:ext uri="{BB962C8B-B14F-4D97-AF65-F5344CB8AC3E}">
        <p14:creationId xmlns:p14="http://schemas.microsoft.com/office/powerpoint/2010/main" val="2451808529"/>
      </p:ext>
    </p:extLst>
  </p:cSld>
  <p:clrMapOvr>
    <a:masterClrMapping/>
  </p:clrMapOvr>
</p:sld>
</file>

<file path=ppt/theme/theme1.xml><?xml version="1.0" encoding="utf-8"?>
<a:theme xmlns:a="http://schemas.openxmlformats.org/drawingml/2006/main" name="Custom">
  <a:themeElements>
    <a:clrScheme name="Custom 37">
      <a:dk1>
        <a:srgbClr val="000000"/>
      </a:dk1>
      <a:lt1>
        <a:srgbClr val="FFFFFF"/>
      </a:lt1>
      <a:dk2>
        <a:srgbClr val="4A5356"/>
      </a:dk2>
      <a:lt2>
        <a:srgbClr val="E8E3CE"/>
      </a:lt2>
      <a:accent1>
        <a:srgbClr val="9BA8B7"/>
      </a:accent1>
      <a:accent2>
        <a:srgbClr val="E6A02E"/>
      </a:accent2>
      <a:accent3>
        <a:srgbClr val="BF6A3B"/>
      </a:accent3>
      <a:accent4>
        <a:srgbClr val="92987A"/>
      </a:accent4>
      <a:accent5>
        <a:srgbClr val="857659"/>
      </a:accent5>
      <a:accent6>
        <a:srgbClr val="A0988C"/>
      </a:accent6>
      <a:hlink>
        <a:srgbClr val="00B0F0"/>
      </a:hlink>
      <a:folHlink>
        <a:srgbClr val="738F97"/>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TWO.pptx" id="{80AA9D2D-EE59-4148-A11E-A51EEE828B28}" vid="{AEAFD717-D3C8-4034-8F7E-D5220B0CCEB8}"/>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7" ma:contentTypeDescription="Create a new document." ma:contentTypeScope="" ma:versionID="c6f9a84f66a9c8b9a21755b9ffafb945">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27df39e3e7036dff54f89ddd5805ce72"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F4F4D41-822D-40F2-A7AC-E4E6CB36CA7A}">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2.xml><?xml version="1.0" encoding="utf-8"?>
<ds:datastoreItem xmlns:ds="http://schemas.openxmlformats.org/officeDocument/2006/customXml" ds:itemID="{19DAD249-BF80-48EF-9AFB-36A11BCDC2CE}">
  <ds:schemaRefs>
    <ds:schemaRef ds:uri="http://schemas.microsoft.com/sharepoint/v3/contenttype/forms"/>
  </ds:schemaRefs>
</ds:datastoreItem>
</file>

<file path=customXml/itemProps3.xml><?xml version="1.0" encoding="utf-8"?>
<ds:datastoreItem xmlns:ds="http://schemas.openxmlformats.org/officeDocument/2006/customXml" ds:itemID="{C5A59D56-2157-4202-9D02-F44E447A241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{A1258859-A03E-4270-A630-D7FC66FCA346}tf56160789_win32</Template>
  <TotalTime>87</TotalTime>
  <Words>2383</Words>
  <Application>Microsoft Office PowerPoint</Application>
  <PresentationFormat>Widescreen</PresentationFormat>
  <Paragraphs>189</Paragraphs>
  <Slides>34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34</vt:i4>
      </vt:variant>
    </vt:vector>
  </HeadingPairs>
  <TitlesOfParts>
    <vt:vector size="42" baseType="lpstr">
      <vt:lpstr>Arial</vt:lpstr>
      <vt:lpstr>Bookman Old Style</vt:lpstr>
      <vt:lpstr>Calibri</vt:lpstr>
      <vt:lpstr>Franklin Gothic Book</vt:lpstr>
      <vt:lpstr>Inter</vt:lpstr>
      <vt:lpstr>Open Sans</vt:lpstr>
      <vt:lpstr>Wingdings</vt:lpstr>
      <vt:lpstr>Custom</vt:lpstr>
      <vt:lpstr>Spices</vt:lpstr>
      <vt:lpstr>Spice Export: Profitable Business</vt:lpstr>
      <vt:lpstr>Spices: Trade Information &amp; Statistics</vt:lpstr>
      <vt:lpstr>Spices: Trade Information &amp; Statistics</vt:lpstr>
      <vt:lpstr>Spices: Trade Information &amp; Statistics</vt:lpstr>
      <vt:lpstr>Spice Export: The Prerequisites</vt:lpstr>
      <vt:lpstr>Spice Export: The Prerequisites</vt:lpstr>
      <vt:lpstr>Spice Export: The Certifications</vt:lpstr>
      <vt:lpstr>Spice Export: The IEC Code</vt:lpstr>
      <vt:lpstr>Spice Export: The IEC Code</vt:lpstr>
      <vt:lpstr>Spice Export: The IEC Code</vt:lpstr>
      <vt:lpstr>Spice Export: RCMC</vt:lpstr>
      <vt:lpstr>Spice Export: RCMC</vt:lpstr>
      <vt:lpstr>Spice Export: RCMC</vt:lpstr>
      <vt:lpstr>Spice Export: RCMC</vt:lpstr>
      <vt:lpstr>Spice Export: FSSAI</vt:lpstr>
      <vt:lpstr>Spice Export: Types of FSSAI for Spices</vt:lpstr>
      <vt:lpstr>Spice Export: Types of FSSAI for Spices</vt:lpstr>
      <vt:lpstr>Spice Export: Documents for FSSAI</vt:lpstr>
      <vt:lpstr>Spice Export: Common Documents for FSSAI</vt:lpstr>
      <vt:lpstr>Spice Export: Phytosanitary Certificate</vt:lpstr>
      <vt:lpstr>Spice Export: Phytosanitary Certificate Purpose</vt:lpstr>
      <vt:lpstr>Spice Export: Phytosanitary Certificate Products Covered</vt:lpstr>
      <vt:lpstr>Spice Export: Phytosanitary Certificate Types &amp; Purpose</vt:lpstr>
      <vt:lpstr>Spice Export: Phytosanitary Certificate Types &amp; Purpose</vt:lpstr>
      <vt:lpstr>Spice Export: Phytosanitary Certificate</vt:lpstr>
      <vt:lpstr>Spice Export: Phytosanitary Certificate</vt:lpstr>
      <vt:lpstr>Spice Export: Phytosanitary Certificate</vt:lpstr>
      <vt:lpstr>Spice Export: Phytosanitary Certificate</vt:lpstr>
      <vt:lpstr>Spice Export: Phytosanitary Certificate</vt:lpstr>
      <vt:lpstr>Spice Export: Phytosanitary Certificate Online Application</vt:lpstr>
      <vt:lpstr>Spice Export: Phytosanitary Certificate Online Application</vt:lpstr>
      <vt:lpstr>Spice Export: Phytosanitary Certificate Online Application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Spices</dc:title>
  <dc:creator>swati chandra</dc:creator>
  <cp:lastModifiedBy>swati chandra</cp:lastModifiedBy>
  <cp:revision>15</cp:revision>
  <dcterms:created xsi:type="dcterms:W3CDTF">2023-12-02T06:05:12Z</dcterms:created>
  <dcterms:modified xsi:type="dcterms:W3CDTF">2023-12-02T07:33:07Z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